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7" r:id="rId2"/>
    <p:sldId id="328" r:id="rId3"/>
    <p:sldId id="278" r:id="rId4"/>
    <p:sldId id="279" r:id="rId5"/>
    <p:sldId id="280" r:id="rId6"/>
    <p:sldId id="281" r:id="rId7"/>
    <p:sldId id="282"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98" r:id="rId24"/>
    <p:sldId id="301" r:id="rId25"/>
    <p:sldId id="302" r:id="rId26"/>
    <p:sldId id="303" r:id="rId27"/>
    <p:sldId id="304" r:id="rId28"/>
    <p:sldId id="305" r:id="rId29"/>
    <p:sldId id="306" r:id="rId30"/>
    <p:sldId id="307" r:id="rId31"/>
    <p:sldId id="308" r:id="rId32"/>
    <p:sldId id="309" r:id="rId33"/>
    <p:sldId id="310" r:id="rId34"/>
    <p:sldId id="311" r:id="rId35"/>
    <p:sldId id="312" r:id="rId36"/>
    <p:sldId id="313" r:id="rId37"/>
    <p:sldId id="314" r:id="rId38"/>
    <p:sldId id="315" r:id="rId39"/>
    <p:sldId id="316" r:id="rId40"/>
    <p:sldId id="317" r:id="rId41"/>
    <p:sldId id="318" r:id="rId42"/>
    <p:sldId id="319" r:id="rId43"/>
    <p:sldId id="320" r:id="rId44"/>
    <p:sldId id="321" r:id="rId45"/>
    <p:sldId id="322" r:id="rId46"/>
    <p:sldId id="323" r:id="rId47"/>
    <p:sldId id="324" r:id="rId48"/>
    <p:sldId id="325" r:id="rId49"/>
    <p:sldId id="326" r:id="rId50"/>
    <p:sldId id="327" r:id="rId51"/>
  </p:sldIdLst>
  <p:sldSz cx="12192000" cy="6858000"/>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lv-LV"/>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171624C6-8A01-4BD0-B571-AA70F2E6D422}" type="datetimeFigureOut">
              <a:rPr lang="lv-LV" smtClean="0"/>
              <a:t>05.02.2020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AB05493-05D1-4856-BAAD-B5769A125E52}" type="slidenum">
              <a:rPr lang="lv-LV" smtClean="0"/>
              <a:t>‹#›</a:t>
            </a:fld>
            <a:endParaRPr lang="lv-LV"/>
          </a:p>
        </p:txBody>
      </p:sp>
    </p:spTree>
    <p:extLst>
      <p:ext uri="{BB962C8B-B14F-4D97-AF65-F5344CB8AC3E}">
        <p14:creationId xmlns:p14="http://schemas.microsoft.com/office/powerpoint/2010/main" val="289782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171624C6-8A01-4BD0-B571-AA70F2E6D422}" type="datetimeFigureOut">
              <a:rPr lang="lv-LV" smtClean="0"/>
              <a:t>05.02.2020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AB05493-05D1-4856-BAAD-B5769A125E52}" type="slidenum">
              <a:rPr lang="lv-LV" smtClean="0"/>
              <a:t>‹#›</a:t>
            </a:fld>
            <a:endParaRPr lang="lv-LV"/>
          </a:p>
        </p:txBody>
      </p:sp>
    </p:spTree>
    <p:extLst>
      <p:ext uri="{BB962C8B-B14F-4D97-AF65-F5344CB8AC3E}">
        <p14:creationId xmlns:p14="http://schemas.microsoft.com/office/powerpoint/2010/main" val="3427056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171624C6-8A01-4BD0-B571-AA70F2E6D422}" type="datetimeFigureOut">
              <a:rPr lang="lv-LV" smtClean="0"/>
              <a:t>05.02.2020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AB05493-05D1-4856-BAAD-B5769A125E52}" type="slidenum">
              <a:rPr lang="lv-LV" smtClean="0"/>
              <a:t>‹#›</a:t>
            </a:fld>
            <a:endParaRPr lang="lv-LV"/>
          </a:p>
        </p:txBody>
      </p:sp>
    </p:spTree>
    <p:extLst>
      <p:ext uri="{BB962C8B-B14F-4D97-AF65-F5344CB8AC3E}">
        <p14:creationId xmlns:p14="http://schemas.microsoft.com/office/powerpoint/2010/main" val="1979437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171624C6-8A01-4BD0-B571-AA70F2E6D422}" type="datetimeFigureOut">
              <a:rPr lang="lv-LV" smtClean="0"/>
              <a:t>05.02.2020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AB05493-05D1-4856-BAAD-B5769A125E52}" type="slidenum">
              <a:rPr lang="lv-LV" smtClean="0"/>
              <a:t>‹#›</a:t>
            </a:fld>
            <a:endParaRPr lang="lv-LV"/>
          </a:p>
        </p:txBody>
      </p:sp>
    </p:spTree>
    <p:extLst>
      <p:ext uri="{BB962C8B-B14F-4D97-AF65-F5344CB8AC3E}">
        <p14:creationId xmlns:p14="http://schemas.microsoft.com/office/powerpoint/2010/main" val="561850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lv-LV"/>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71624C6-8A01-4BD0-B571-AA70F2E6D422}" type="datetimeFigureOut">
              <a:rPr lang="lv-LV" smtClean="0"/>
              <a:t>05.02.2020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EAB05493-05D1-4856-BAAD-B5769A125E52}" type="slidenum">
              <a:rPr lang="lv-LV" smtClean="0"/>
              <a:t>‹#›</a:t>
            </a:fld>
            <a:endParaRPr lang="lv-LV"/>
          </a:p>
        </p:txBody>
      </p:sp>
    </p:spTree>
    <p:extLst>
      <p:ext uri="{BB962C8B-B14F-4D97-AF65-F5344CB8AC3E}">
        <p14:creationId xmlns:p14="http://schemas.microsoft.com/office/powerpoint/2010/main" val="2803073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171624C6-8A01-4BD0-B571-AA70F2E6D422}" type="datetimeFigureOut">
              <a:rPr lang="lv-LV" smtClean="0"/>
              <a:t>05.02.2020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EAB05493-05D1-4856-BAAD-B5769A125E52}" type="slidenum">
              <a:rPr lang="lv-LV" smtClean="0"/>
              <a:t>‹#›</a:t>
            </a:fld>
            <a:endParaRPr lang="lv-LV"/>
          </a:p>
        </p:txBody>
      </p:sp>
    </p:spTree>
    <p:extLst>
      <p:ext uri="{BB962C8B-B14F-4D97-AF65-F5344CB8AC3E}">
        <p14:creationId xmlns:p14="http://schemas.microsoft.com/office/powerpoint/2010/main" val="2052879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lv-LV"/>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171624C6-8A01-4BD0-B571-AA70F2E6D422}" type="datetimeFigureOut">
              <a:rPr lang="lv-LV" smtClean="0"/>
              <a:t>05.02.2020</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EAB05493-05D1-4856-BAAD-B5769A125E52}" type="slidenum">
              <a:rPr lang="lv-LV" smtClean="0"/>
              <a:t>‹#›</a:t>
            </a:fld>
            <a:endParaRPr lang="lv-LV"/>
          </a:p>
        </p:txBody>
      </p:sp>
    </p:spTree>
    <p:extLst>
      <p:ext uri="{BB962C8B-B14F-4D97-AF65-F5344CB8AC3E}">
        <p14:creationId xmlns:p14="http://schemas.microsoft.com/office/powerpoint/2010/main" val="778990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171624C6-8A01-4BD0-B571-AA70F2E6D422}" type="datetimeFigureOut">
              <a:rPr lang="lv-LV" smtClean="0"/>
              <a:t>05.02.2020</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EAB05493-05D1-4856-BAAD-B5769A125E52}" type="slidenum">
              <a:rPr lang="lv-LV" smtClean="0"/>
              <a:t>‹#›</a:t>
            </a:fld>
            <a:endParaRPr lang="lv-LV"/>
          </a:p>
        </p:txBody>
      </p:sp>
    </p:spTree>
    <p:extLst>
      <p:ext uri="{BB962C8B-B14F-4D97-AF65-F5344CB8AC3E}">
        <p14:creationId xmlns:p14="http://schemas.microsoft.com/office/powerpoint/2010/main" val="1010074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624C6-8A01-4BD0-B571-AA70F2E6D422}" type="datetimeFigureOut">
              <a:rPr lang="lv-LV" smtClean="0"/>
              <a:t>05.02.2020</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EAB05493-05D1-4856-BAAD-B5769A125E52}" type="slidenum">
              <a:rPr lang="lv-LV" smtClean="0"/>
              <a:t>‹#›</a:t>
            </a:fld>
            <a:endParaRPr lang="lv-LV"/>
          </a:p>
        </p:txBody>
      </p:sp>
    </p:spTree>
    <p:extLst>
      <p:ext uri="{BB962C8B-B14F-4D97-AF65-F5344CB8AC3E}">
        <p14:creationId xmlns:p14="http://schemas.microsoft.com/office/powerpoint/2010/main" val="8996191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v-LV"/>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1624C6-8A01-4BD0-B571-AA70F2E6D422}" type="datetimeFigureOut">
              <a:rPr lang="lv-LV" smtClean="0"/>
              <a:t>05.02.2020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EAB05493-05D1-4856-BAAD-B5769A125E52}" type="slidenum">
              <a:rPr lang="lv-LV" smtClean="0"/>
              <a:t>‹#›</a:t>
            </a:fld>
            <a:endParaRPr lang="lv-LV"/>
          </a:p>
        </p:txBody>
      </p:sp>
    </p:spTree>
    <p:extLst>
      <p:ext uri="{BB962C8B-B14F-4D97-AF65-F5344CB8AC3E}">
        <p14:creationId xmlns:p14="http://schemas.microsoft.com/office/powerpoint/2010/main" val="1174365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lv-LV"/>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lv-LV"/>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71624C6-8A01-4BD0-B571-AA70F2E6D422}" type="datetimeFigureOut">
              <a:rPr lang="lv-LV" smtClean="0"/>
              <a:t>05.02.2020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EAB05493-05D1-4856-BAAD-B5769A125E52}" type="slidenum">
              <a:rPr lang="lv-LV" smtClean="0"/>
              <a:t>‹#›</a:t>
            </a:fld>
            <a:endParaRPr lang="lv-LV"/>
          </a:p>
        </p:txBody>
      </p:sp>
    </p:spTree>
    <p:extLst>
      <p:ext uri="{BB962C8B-B14F-4D97-AF65-F5344CB8AC3E}">
        <p14:creationId xmlns:p14="http://schemas.microsoft.com/office/powerpoint/2010/main" val="585316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624C6-8A01-4BD0-B571-AA70F2E6D422}" type="datetimeFigureOut">
              <a:rPr lang="lv-LV" smtClean="0"/>
              <a:t>05.02.2020</a:t>
            </a:fld>
            <a:endParaRPr lang="lv-LV"/>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B05493-05D1-4856-BAAD-B5769A125E52}" type="slidenum">
              <a:rPr lang="lv-LV" smtClean="0"/>
              <a:t>‹#›</a:t>
            </a:fld>
            <a:endParaRPr lang="lv-LV"/>
          </a:p>
        </p:txBody>
      </p:sp>
    </p:spTree>
    <p:extLst>
      <p:ext uri="{BB962C8B-B14F-4D97-AF65-F5344CB8AC3E}">
        <p14:creationId xmlns:p14="http://schemas.microsoft.com/office/powerpoint/2010/main" val="3407869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ec.europa.eu/transparencyregister/public/homePage.do"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ec.europa.eu/transparencyregister/public/homePage.do"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rm.coe.int/legal-regulation-of-lobbying-activities/168073ed6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rm.coe.int/legal-regulation-of-lobbying-activities/168073ed6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lv-LV" b="1" dirty="0" smtClean="0"/>
              <a:t>Lobēšanas tiesiskā </a:t>
            </a:r>
            <a:r>
              <a:rPr lang="lv-LV" b="1" dirty="0" smtClean="0"/>
              <a:t/>
            </a:r>
            <a:br>
              <a:rPr lang="lv-LV" b="1" dirty="0" smtClean="0"/>
            </a:br>
            <a:r>
              <a:rPr lang="lv-LV" b="1" dirty="0" smtClean="0"/>
              <a:t>regulējuma izstrāde</a:t>
            </a:r>
            <a:br>
              <a:rPr lang="lv-LV" b="1" dirty="0" smtClean="0"/>
            </a:br>
            <a:r>
              <a:rPr lang="lv-LV" b="1" dirty="0" smtClean="0"/>
              <a:t/>
            </a:r>
            <a:br>
              <a:rPr lang="lv-LV" b="1" dirty="0" smtClean="0"/>
            </a:br>
            <a:r>
              <a:rPr lang="lv-LV" b="1" dirty="0" smtClean="0"/>
              <a:t>5.februāris</a:t>
            </a:r>
            <a:endParaRPr lang="lv-LV" b="1" dirty="0"/>
          </a:p>
        </p:txBody>
      </p:sp>
      <p:sp>
        <p:nvSpPr>
          <p:cNvPr id="3" name="Subtitle 2"/>
          <p:cNvSpPr>
            <a:spLocks noGrp="1"/>
          </p:cNvSpPr>
          <p:nvPr>
            <p:ph type="subTitle" idx="1"/>
          </p:nvPr>
        </p:nvSpPr>
        <p:spPr>
          <a:xfrm>
            <a:off x="3232727" y="3680836"/>
            <a:ext cx="6132946" cy="2285855"/>
          </a:xfrm>
        </p:spPr>
        <p:txBody>
          <a:bodyPr>
            <a:normAutofit/>
          </a:bodyPr>
          <a:lstStyle/>
          <a:p>
            <a:pPr algn="l"/>
            <a:endParaRPr lang="lv-LV" dirty="0"/>
          </a:p>
        </p:txBody>
      </p:sp>
    </p:spTree>
    <p:extLst>
      <p:ext uri="{BB962C8B-B14F-4D97-AF65-F5344CB8AC3E}">
        <p14:creationId xmlns:p14="http://schemas.microsoft.com/office/powerpoint/2010/main" val="33260652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u="sng" dirty="0"/>
              <a:t>Likuma tvērums </a:t>
            </a:r>
            <a:r>
              <a:rPr lang="lv-LV" dirty="0"/>
              <a:t>-</a:t>
            </a:r>
            <a:r>
              <a:rPr lang="lv-LV" b="1" u="sng" dirty="0"/>
              <a:t> lēmumu pieņemšanas līmenis </a:t>
            </a:r>
            <a:r>
              <a:rPr lang="lv-LV" b="1" u="sng" dirty="0" smtClean="0"/>
              <a:t>- </a:t>
            </a:r>
            <a:r>
              <a:rPr lang="lv-LV" b="1" dirty="0"/>
              <a:t>Īrija </a:t>
            </a:r>
            <a:r>
              <a:rPr lang="lv-LV" b="1" dirty="0" smtClean="0"/>
              <a:t> </a:t>
            </a:r>
            <a:endParaRPr lang="lv-LV" dirty="0"/>
          </a:p>
        </p:txBody>
      </p:sp>
      <p:sp>
        <p:nvSpPr>
          <p:cNvPr id="3" name="Content Placeholder 2"/>
          <p:cNvSpPr>
            <a:spLocks noGrp="1"/>
          </p:cNvSpPr>
          <p:nvPr>
            <p:ph idx="1"/>
          </p:nvPr>
        </p:nvSpPr>
        <p:spPr>
          <a:xfrm>
            <a:off x="838200" y="1825625"/>
            <a:ext cx="10515600" cy="4353502"/>
          </a:xfrm>
        </p:spPr>
        <p:txBody>
          <a:bodyPr>
            <a:normAutofit fontScale="92500" lnSpcReduction="10000"/>
          </a:bodyPr>
          <a:lstStyle/>
          <a:p>
            <a:r>
              <a:rPr lang="lv-LV" dirty="0"/>
              <a:t>Personu loks, pie kurām var tikt veiktas lobēšanas darbības, ir plašs. Tas ietver:</a:t>
            </a:r>
          </a:p>
          <a:p>
            <a:pPr lvl="0"/>
            <a:r>
              <a:rPr lang="lv-LV" dirty="0"/>
              <a:t>parlamenta abu palātu locekļus un pie tiem strādājošos darbiniekus; </a:t>
            </a:r>
          </a:p>
          <a:p>
            <a:pPr lvl="0"/>
            <a:r>
              <a:rPr lang="lv-LV" dirty="0"/>
              <a:t>ministrus;</a:t>
            </a:r>
          </a:p>
          <a:p>
            <a:pPr lvl="0"/>
            <a:r>
              <a:rPr lang="lv-LV" dirty="0"/>
              <a:t>ministru īpašos padomniekus;</a:t>
            </a:r>
          </a:p>
          <a:p>
            <a:pPr lvl="0"/>
            <a:r>
              <a:rPr lang="lv-LV" dirty="0"/>
              <a:t>vietējo pašvaldību deputātus; </a:t>
            </a:r>
          </a:p>
          <a:p>
            <a:pPr lvl="0"/>
            <a:r>
              <a:rPr lang="lv-LV" dirty="0"/>
              <a:t>tiesībsargu, valsts kontrolieri un </a:t>
            </a:r>
            <a:r>
              <a:rPr lang="lv-LV" dirty="0" err="1"/>
              <a:t>ģenerālrevidentu</a:t>
            </a:r>
            <a:r>
              <a:rPr lang="lv-LV" dirty="0"/>
              <a:t>; </a:t>
            </a:r>
          </a:p>
          <a:p>
            <a:pPr lvl="0"/>
            <a:r>
              <a:rPr lang="lv-LV" dirty="0"/>
              <a:t>vecākos ierēdņus un ierēdņus (atbilstoši attiecīgās nozares ministra noteiktajam);</a:t>
            </a:r>
          </a:p>
          <a:p>
            <a:pPr lvl="0"/>
            <a:r>
              <a:rPr lang="lv-LV" dirty="0"/>
              <a:t>citas īpaši noteiktas personas vai personu kategorijas.</a:t>
            </a:r>
          </a:p>
        </p:txBody>
      </p:sp>
    </p:spTree>
    <p:extLst>
      <p:ext uri="{BB962C8B-B14F-4D97-AF65-F5344CB8AC3E}">
        <p14:creationId xmlns:p14="http://schemas.microsoft.com/office/powerpoint/2010/main" val="2537331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u="sng" dirty="0"/>
              <a:t>Likuma tvērums </a:t>
            </a:r>
            <a:r>
              <a:rPr lang="lv-LV" dirty="0"/>
              <a:t>-</a:t>
            </a:r>
            <a:r>
              <a:rPr lang="lv-LV" b="1" u="sng" dirty="0"/>
              <a:t> lēmumu pieņemšanas līmenis </a:t>
            </a:r>
            <a:r>
              <a:rPr lang="lv-LV" b="1" u="sng" dirty="0" smtClean="0"/>
              <a:t>- </a:t>
            </a:r>
            <a:r>
              <a:rPr lang="lv-LV" b="1" dirty="0"/>
              <a:t>projekts Latvijā</a:t>
            </a:r>
            <a:r>
              <a:rPr lang="lv-LV" b="1" dirty="0" smtClean="0"/>
              <a:t>  </a:t>
            </a:r>
            <a:endParaRPr lang="lv-LV" dirty="0"/>
          </a:p>
        </p:txBody>
      </p:sp>
      <p:sp>
        <p:nvSpPr>
          <p:cNvPr id="3" name="Content Placeholder 2"/>
          <p:cNvSpPr>
            <a:spLocks noGrp="1"/>
          </p:cNvSpPr>
          <p:nvPr>
            <p:ph idx="1"/>
          </p:nvPr>
        </p:nvSpPr>
        <p:spPr>
          <a:xfrm>
            <a:off x="838200" y="1825625"/>
            <a:ext cx="10515600" cy="4353502"/>
          </a:xfrm>
        </p:spPr>
        <p:txBody>
          <a:bodyPr>
            <a:normAutofit/>
          </a:bodyPr>
          <a:lstStyle/>
          <a:p>
            <a:r>
              <a:rPr lang="lv-LV" dirty="0"/>
              <a:t>Likumprojektā tiek lietoti </a:t>
            </a:r>
            <a:r>
              <a:rPr lang="lv-LV" dirty="0" err="1"/>
              <a:t>apzīmējumi“Publiskās</a:t>
            </a:r>
            <a:r>
              <a:rPr lang="lv-LV" dirty="0"/>
              <a:t> varas institūcijas” un “publiskās varas institūciju pārstāvji” </a:t>
            </a:r>
          </a:p>
        </p:txBody>
      </p:sp>
    </p:spTree>
    <p:extLst>
      <p:ext uri="{BB962C8B-B14F-4D97-AF65-F5344CB8AC3E}">
        <p14:creationId xmlns:p14="http://schemas.microsoft.com/office/powerpoint/2010/main" val="12578873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b="1" u="sng" dirty="0"/>
              <a:t>Likuma tvērums </a:t>
            </a:r>
            <a:r>
              <a:rPr lang="lv-LV" u="sng" dirty="0"/>
              <a:t>– </a:t>
            </a:r>
            <a:r>
              <a:rPr lang="lv-LV" b="1" u="sng" dirty="0"/>
              <a:t>interešu pārstāvji, uz kuriem attiecas lobēšanas regulējums </a:t>
            </a:r>
            <a:endParaRPr lang="lv-LV"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46962882"/>
              </p:ext>
            </p:extLst>
          </p:nvPr>
        </p:nvGraphicFramePr>
        <p:xfrm>
          <a:off x="838200" y="2268971"/>
          <a:ext cx="10515600" cy="411988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3628605235"/>
                    </a:ext>
                  </a:extLst>
                </a:gridCol>
                <a:gridCol w="3505200">
                  <a:extLst>
                    <a:ext uri="{9D8B030D-6E8A-4147-A177-3AD203B41FA5}">
                      <a16:colId xmlns:a16="http://schemas.microsoft.com/office/drawing/2014/main" val="3544475685"/>
                    </a:ext>
                  </a:extLst>
                </a:gridCol>
                <a:gridCol w="3505200">
                  <a:extLst>
                    <a:ext uri="{9D8B030D-6E8A-4147-A177-3AD203B41FA5}">
                      <a16:colId xmlns:a16="http://schemas.microsoft.com/office/drawing/2014/main" val="4273296829"/>
                    </a:ext>
                  </a:extLst>
                </a:gridCol>
              </a:tblGrid>
              <a:tr h="370840">
                <a:tc>
                  <a:txBody>
                    <a:bodyPr/>
                    <a:lstStyle/>
                    <a:p>
                      <a:r>
                        <a:rPr lang="lv-LV" sz="1800" b="1" kern="1200" dirty="0" smtClean="0">
                          <a:solidFill>
                            <a:schemeClr val="lt1"/>
                          </a:solidFill>
                          <a:effectLst/>
                          <a:latin typeface="+mn-lt"/>
                          <a:ea typeface="+mn-ea"/>
                          <a:cs typeface="+mn-cs"/>
                        </a:rPr>
                        <a:t>Biežāk</a:t>
                      </a:r>
                      <a:endParaRPr lang="lv-LV" sz="1800" b="1" kern="1200" dirty="0">
                        <a:solidFill>
                          <a:schemeClr val="lt1"/>
                        </a:solidFill>
                        <a:effectLst/>
                        <a:latin typeface="+mn-lt"/>
                        <a:ea typeface="+mn-ea"/>
                        <a:cs typeface="+mn-cs"/>
                      </a:endParaRPr>
                    </a:p>
                  </a:txBody>
                  <a:tcPr/>
                </a:tc>
                <a:tc>
                  <a:txBody>
                    <a:bodyPr/>
                    <a:lstStyle/>
                    <a:p>
                      <a:pPr algn="ctr">
                        <a:spcAft>
                          <a:spcPts val="0"/>
                        </a:spcAft>
                      </a:pPr>
                      <a:r>
                        <a:rPr lang="lv-LV" sz="1800" b="1" kern="1200" dirty="0" smtClean="0">
                          <a:solidFill>
                            <a:schemeClr val="lt1"/>
                          </a:solidFill>
                          <a:effectLst/>
                          <a:latin typeface="+mn-lt"/>
                          <a:ea typeface="+mn-ea"/>
                          <a:cs typeface="+mn-cs"/>
                        </a:rPr>
                        <a:t>Salīdzinoši retāk</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lv-LV" sz="1800" b="1" kern="1200" dirty="0" smtClean="0">
                          <a:solidFill>
                            <a:schemeClr val="lt1"/>
                          </a:solidFill>
                          <a:effectLst/>
                          <a:latin typeface="+mn-lt"/>
                          <a:ea typeface="+mn-ea"/>
                          <a:cs typeface="+mn-cs"/>
                        </a:rPr>
                        <a:t>Visretāk lobēšanas regulējums tiek attiecināts uz</a:t>
                      </a:r>
                      <a:endParaRPr lang="lv-LV" dirty="0"/>
                    </a:p>
                  </a:txBody>
                  <a:tcPr/>
                </a:tc>
                <a:extLst>
                  <a:ext uri="{0D108BD9-81ED-4DB2-BD59-A6C34878D82A}">
                    <a16:rowId xmlns:a16="http://schemas.microsoft.com/office/drawing/2014/main" val="135984393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800" kern="1200" dirty="0" smtClean="0">
                          <a:solidFill>
                            <a:schemeClr val="dk1"/>
                          </a:solidFill>
                          <a:effectLst/>
                          <a:latin typeface="+mn-lt"/>
                          <a:ea typeface="+mn-ea"/>
                          <a:cs typeface="+mn-cs"/>
                        </a:rPr>
                        <a:t>lobētājiem no lobēšanas firmām, </a:t>
                      </a:r>
                    </a:p>
                  </a:txBody>
                  <a:tcPr/>
                </a:tc>
                <a:tc>
                  <a:txBody>
                    <a:bodyPr/>
                    <a:lstStyle/>
                    <a:p>
                      <a:r>
                        <a:rPr lang="lv-LV" sz="1800" kern="1200" dirty="0" smtClean="0">
                          <a:solidFill>
                            <a:schemeClr val="dk1"/>
                          </a:solidFill>
                          <a:effectLst/>
                          <a:latin typeface="+mn-lt"/>
                          <a:ea typeface="+mn-ea"/>
                          <a:cs typeface="+mn-cs"/>
                        </a:rPr>
                        <a:t>Salīdzinoši retāk regulējums attiecas uz:</a:t>
                      </a:r>
                      <a:endParaRPr lang="lv-LV" dirty="0"/>
                    </a:p>
                  </a:txBody>
                  <a:tcPr/>
                </a:tc>
                <a:tc>
                  <a:txBody>
                    <a:bodyPr/>
                    <a:lstStyle/>
                    <a:p>
                      <a:r>
                        <a:rPr lang="lv-LV" sz="1800" kern="1200" dirty="0" smtClean="0">
                          <a:solidFill>
                            <a:schemeClr val="dk1"/>
                          </a:solidFill>
                          <a:effectLst/>
                          <a:latin typeface="+mn-lt"/>
                          <a:ea typeface="+mn-ea"/>
                          <a:cs typeface="+mn-cs"/>
                        </a:rPr>
                        <a:t>baznīcām</a:t>
                      </a:r>
                      <a:endParaRPr lang="lv-LV" dirty="0"/>
                    </a:p>
                  </a:txBody>
                  <a:tcPr/>
                </a:tc>
                <a:extLst>
                  <a:ext uri="{0D108BD9-81ED-4DB2-BD59-A6C34878D82A}">
                    <a16:rowId xmlns:a16="http://schemas.microsoft.com/office/drawing/2014/main" val="37556879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800" kern="1200" dirty="0" smtClean="0">
                          <a:solidFill>
                            <a:schemeClr val="dk1"/>
                          </a:solidFill>
                          <a:effectLst/>
                          <a:latin typeface="+mn-lt"/>
                          <a:ea typeface="+mn-ea"/>
                          <a:cs typeface="+mn-cs"/>
                        </a:rPr>
                        <a:t>pašnodarbinātajiem lobētājiem (konsultantiem), </a:t>
                      </a:r>
                    </a:p>
                  </a:txBody>
                  <a:tcPr/>
                </a:tc>
                <a:tc>
                  <a:txBody>
                    <a:bodyPr/>
                    <a:lstStyle/>
                    <a:p>
                      <a:r>
                        <a:rPr lang="lv-LV" sz="1800" kern="1200" dirty="0" smtClean="0">
                          <a:solidFill>
                            <a:schemeClr val="dk1"/>
                          </a:solidFill>
                          <a:effectLst/>
                          <a:latin typeface="+mn-lt"/>
                          <a:ea typeface="+mn-ea"/>
                          <a:cs typeface="+mn-cs"/>
                        </a:rPr>
                        <a:t>tādu komunikāciju un kontaktēšanos, kas saistīta ar juridisko padomu sniegšanu un konsultācijām</a:t>
                      </a:r>
                      <a:endParaRPr lang="lv-LV" dirty="0"/>
                    </a:p>
                  </a:txBody>
                  <a:tcPr/>
                </a:tc>
                <a:tc>
                  <a:txBody>
                    <a:bodyPr/>
                    <a:lstStyle/>
                    <a:p>
                      <a:r>
                        <a:rPr lang="lv-LV" sz="1800" kern="1200" dirty="0" smtClean="0">
                          <a:solidFill>
                            <a:schemeClr val="dk1"/>
                          </a:solidFill>
                          <a:effectLst/>
                          <a:latin typeface="+mn-lt"/>
                          <a:ea typeface="+mn-ea"/>
                          <a:cs typeface="+mn-cs"/>
                        </a:rPr>
                        <a:t>labdarības iestādēm</a:t>
                      </a:r>
                      <a:endParaRPr lang="lv-LV" dirty="0"/>
                    </a:p>
                  </a:txBody>
                  <a:tcPr/>
                </a:tc>
                <a:extLst>
                  <a:ext uri="{0D108BD9-81ED-4DB2-BD59-A6C34878D82A}">
                    <a16:rowId xmlns:a16="http://schemas.microsoft.com/office/drawing/2014/main" val="1172910569"/>
                  </a:ext>
                </a:extLst>
              </a:tr>
              <a:tr h="370840">
                <a:tc>
                  <a:txBody>
                    <a:bodyPr/>
                    <a:lstStyle/>
                    <a:p>
                      <a:r>
                        <a:rPr lang="lv-LV" sz="1800" kern="1200" dirty="0" smtClean="0">
                          <a:solidFill>
                            <a:schemeClr val="dk1"/>
                          </a:solidFill>
                          <a:effectLst/>
                          <a:latin typeface="+mn-lt"/>
                          <a:ea typeface="+mn-ea"/>
                          <a:cs typeface="+mn-cs"/>
                        </a:rPr>
                        <a:t>privātā sektora pārstāvjiem</a:t>
                      </a:r>
                      <a:endParaRPr lang="lv-LV" dirty="0"/>
                    </a:p>
                  </a:txBody>
                  <a:tcPr/>
                </a:tc>
                <a:tc>
                  <a:txBody>
                    <a:bodyPr/>
                    <a:lstStyle/>
                    <a:p>
                      <a:r>
                        <a:rPr lang="lv-LV" sz="1800" kern="1200" dirty="0" smtClean="0">
                          <a:solidFill>
                            <a:schemeClr val="dk1"/>
                          </a:solidFill>
                          <a:effectLst/>
                          <a:latin typeface="+mn-lt"/>
                          <a:ea typeface="+mn-ea"/>
                          <a:cs typeface="+mn-cs"/>
                        </a:rPr>
                        <a:t>juridisko pakalpojumu sniedzējiem – juridiskām personām</a:t>
                      </a:r>
                      <a:endParaRPr lang="lv-LV" dirty="0"/>
                    </a:p>
                  </a:txBody>
                  <a:tcPr/>
                </a:tc>
                <a:tc>
                  <a:txBody>
                    <a:bodyPr/>
                    <a:lstStyle/>
                    <a:p>
                      <a:endParaRPr lang="lv-LV"/>
                    </a:p>
                  </a:txBody>
                  <a:tcPr/>
                </a:tc>
                <a:extLst>
                  <a:ext uri="{0D108BD9-81ED-4DB2-BD59-A6C34878D82A}">
                    <a16:rowId xmlns:a16="http://schemas.microsoft.com/office/drawing/2014/main" val="3479457059"/>
                  </a:ext>
                </a:extLst>
              </a:tr>
              <a:tr h="370840">
                <a:tc>
                  <a:txBody>
                    <a:bodyPr/>
                    <a:lstStyle/>
                    <a:p>
                      <a:r>
                        <a:rPr lang="lv-LV" sz="1800" kern="1200" dirty="0" smtClean="0">
                          <a:solidFill>
                            <a:schemeClr val="dk1"/>
                          </a:solidFill>
                          <a:effectLst/>
                          <a:latin typeface="+mn-lt"/>
                          <a:ea typeface="+mn-ea"/>
                          <a:cs typeface="+mn-cs"/>
                        </a:rPr>
                        <a:t>bezpeļņas sabiedrību pārstāvjiem</a:t>
                      </a:r>
                      <a:endParaRPr lang="lv-LV" dirty="0"/>
                    </a:p>
                  </a:txBody>
                  <a:tcPr/>
                </a:tc>
                <a:tc>
                  <a:txBody>
                    <a:bodyPr/>
                    <a:lstStyle/>
                    <a:p>
                      <a:r>
                        <a:rPr lang="lv-LV" sz="1800" kern="1200" dirty="0" smtClean="0">
                          <a:solidFill>
                            <a:schemeClr val="dk1"/>
                          </a:solidFill>
                          <a:effectLst/>
                          <a:latin typeface="+mn-lt"/>
                          <a:ea typeface="+mn-ea"/>
                          <a:cs typeface="+mn-cs"/>
                        </a:rPr>
                        <a:t>domnīcām</a:t>
                      </a:r>
                      <a:endParaRPr lang="lv-LV" dirty="0"/>
                    </a:p>
                  </a:txBody>
                  <a:tcPr/>
                </a:tc>
                <a:tc>
                  <a:txBody>
                    <a:bodyPr/>
                    <a:lstStyle/>
                    <a:p>
                      <a:endParaRPr lang="lv-LV"/>
                    </a:p>
                  </a:txBody>
                  <a:tcPr/>
                </a:tc>
                <a:extLst>
                  <a:ext uri="{0D108BD9-81ED-4DB2-BD59-A6C34878D82A}">
                    <a16:rowId xmlns:a16="http://schemas.microsoft.com/office/drawing/2014/main" val="3828319511"/>
                  </a:ext>
                </a:extLst>
              </a:tr>
              <a:tr h="370840">
                <a:tc>
                  <a:txBody>
                    <a:bodyPr/>
                    <a:lstStyle/>
                    <a:p>
                      <a:r>
                        <a:rPr lang="lv-LV" sz="1800" kern="1200" dirty="0" smtClean="0">
                          <a:solidFill>
                            <a:schemeClr val="dk1"/>
                          </a:solidFill>
                          <a:effectLst/>
                          <a:latin typeface="+mn-lt"/>
                          <a:ea typeface="+mn-ea"/>
                          <a:cs typeface="+mn-cs"/>
                        </a:rPr>
                        <a:t>nevalstisko organizāciju pārstāvjiem.</a:t>
                      </a:r>
                      <a:endParaRPr lang="lv-LV" dirty="0"/>
                    </a:p>
                  </a:txBody>
                  <a:tcPr/>
                </a:tc>
                <a:tc>
                  <a:txBody>
                    <a:bodyPr/>
                    <a:lstStyle/>
                    <a:p>
                      <a:r>
                        <a:rPr lang="lv-LV" sz="1800" kern="1200" dirty="0" smtClean="0">
                          <a:solidFill>
                            <a:schemeClr val="dk1"/>
                          </a:solidFill>
                          <a:effectLst/>
                          <a:latin typeface="+mn-lt"/>
                          <a:ea typeface="+mn-ea"/>
                          <a:cs typeface="+mn-cs"/>
                        </a:rPr>
                        <a:t>asociācijām, kas pārstāv plašsaziņas līdzekļus</a:t>
                      </a:r>
                      <a:endParaRPr lang="lv-LV" dirty="0"/>
                    </a:p>
                  </a:txBody>
                  <a:tcPr/>
                </a:tc>
                <a:tc>
                  <a:txBody>
                    <a:bodyPr/>
                    <a:lstStyle/>
                    <a:p>
                      <a:endParaRPr lang="lv-LV" dirty="0"/>
                    </a:p>
                  </a:txBody>
                  <a:tcPr/>
                </a:tc>
                <a:extLst>
                  <a:ext uri="{0D108BD9-81ED-4DB2-BD59-A6C34878D82A}">
                    <a16:rowId xmlns:a16="http://schemas.microsoft.com/office/drawing/2014/main" val="2424179616"/>
                  </a:ext>
                </a:extLst>
              </a:tr>
            </a:tbl>
          </a:graphicData>
        </a:graphic>
      </p:graphicFrame>
      <p:sp>
        <p:nvSpPr>
          <p:cNvPr id="5" name="Rectangle 4"/>
          <p:cNvSpPr/>
          <p:nvPr/>
        </p:nvSpPr>
        <p:spPr>
          <a:xfrm>
            <a:off x="838200" y="1795163"/>
            <a:ext cx="9191048" cy="369332"/>
          </a:xfrm>
          <a:prstGeom prst="rect">
            <a:avLst/>
          </a:prstGeom>
        </p:spPr>
        <p:txBody>
          <a:bodyPr wrap="square">
            <a:spAutoFit/>
          </a:bodyPr>
          <a:lstStyle/>
          <a:p>
            <a:r>
              <a:rPr lang="lv-LV" i="1" dirty="0"/>
              <a:t>OECD</a:t>
            </a:r>
            <a:r>
              <a:rPr lang="lv-LV" dirty="0"/>
              <a:t> dalībvalstu aptauja liecina, ka interešu pārstāvji, uz kuriem attiecas regulējums ir šādi: </a:t>
            </a:r>
          </a:p>
        </p:txBody>
      </p:sp>
    </p:spTree>
    <p:extLst>
      <p:ext uri="{BB962C8B-B14F-4D97-AF65-F5344CB8AC3E}">
        <p14:creationId xmlns:p14="http://schemas.microsoft.com/office/powerpoint/2010/main" val="3841279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897784"/>
          </a:xfrm>
        </p:spPr>
        <p:txBody>
          <a:bodyPr>
            <a:normAutofit fontScale="90000"/>
          </a:bodyPr>
          <a:lstStyle/>
          <a:p>
            <a:r>
              <a:rPr lang="lv-LV" b="1" u="sng" dirty="0"/>
              <a:t>Likuma tvērums </a:t>
            </a:r>
            <a:r>
              <a:rPr lang="lv-LV" u="sng" dirty="0"/>
              <a:t>– </a:t>
            </a:r>
            <a:r>
              <a:rPr lang="lv-LV" b="1" u="sng" dirty="0"/>
              <a:t>interešu pārstāvji, uz kuriem attiecas lobēšanas regulējums </a:t>
            </a:r>
            <a:r>
              <a:rPr lang="lv-LV" b="1" u="sng" dirty="0" smtClean="0"/>
              <a:t>- </a:t>
            </a:r>
            <a:r>
              <a:rPr lang="lv-LV" b="1" dirty="0"/>
              <a:t>Eiropas Padomes Ministru komiteja </a:t>
            </a:r>
            <a:endParaRPr lang="lv-LV" dirty="0"/>
          </a:p>
        </p:txBody>
      </p:sp>
      <p:sp>
        <p:nvSpPr>
          <p:cNvPr id="3" name="Content Placeholder 2"/>
          <p:cNvSpPr>
            <a:spLocks noGrp="1"/>
          </p:cNvSpPr>
          <p:nvPr>
            <p:ph idx="1"/>
          </p:nvPr>
        </p:nvSpPr>
        <p:spPr>
          <a:xfrm>
            <a:off x="838200" y="2613891"/>
            <a:ext cx="10515600" cy="3565236"/>
          </a:xfrm>
        </p:spPr>
        <p:txBody>
          <a:bodyPr>
            <a:normAutofit/>
          </a:bodyPr>
          <a:lstStyle/>
          <a:p>
            <a:pPr lvl="0"/>
            <a:r>
              <a:rPr lang="lv-LV" dirty="0"/>
              <a:t>konsultanti-lobētāji (darbojas trešās personas vārdā) </a:t>
            </a:r>
          </a:p>
          <a:p>
            <a:pPr lvl="0"/>
            <a:r>
              <a:rPr lang="lv-LV" dirty="0"/>
              <a:t>iekšējie lobētāji (to darba devēji ir noteiktas organizācijas un tie ir patstāvīgi nodarbināti pie sava darba devēja) </a:t>
            </a:r>
          </a:p>
          <a:p>
            <a:pPr lvl="0"/>
            <a:r>
              <a:rPr lang="lv-LV" dirty="0"/>
              <a:t>organizācijas vai kolektīvi – pārstāv profesionālās vai nozaru intereses </a:t>
            </a:r>
          </a:p>
        </p:txBody>
      </p:sp>
    </p:spTree>
    <p:extLst>
      <p:ext uri="{BB962C8B-B14F-4D97-AF65-F5344CB8AC3E}">
        <p14:creationId xmlns:p14="http://schemas.microsoft.com/office/powerpoint/2010/main" val="602367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897784"/>
          </a:xfrm>
        </p:spPr>
        <p:txBody>
          <a:bodyPr>
            <a:normAutofit fontScale="90000"/>
          </a:bodyPr>
          <a:lstStyle/>
          <a:p>
            <a:r>
              <a:rPr lang="lv-LV" b="1" u="sng" dirty="0"/>
              <a:t>Likuma tvērums </a:t>
            </a:r>
            <a:r>
              <a:rPr lang="lv-LV" u="sng" dirty="0"/>
              <a:t>– </a:t>
            </a:r>
            <a:r>
              <a:rPr lang="lv-LV" b="1" u="sng" dirty="0"/>
              <a:t>interešu pārstāvji, uz kuriem attiecas lobēšanas regulējums </a:t>
            </a:r>
            <a:r>
              <a:rPr lang="lv-LV" b="1" u="sng" dirty="0" smtClean="0"/>
              <a:t>- </a:t>
            </a:r>
            <a:r>
              <a:rPr lang="lv-LV" b="1" dirty="0"/>
              <a:t>Lobēšana atklātības </a:t>
            </a:r>
            <a:r>
              <a:rPr lang="lv-LV" b="1" dirty="0" smtClean="0"/>
              <a:t>likumprojekts Latvijā (1) </a:t>
            </a:r>
            <a:endParaRPr lang="lv-LV" dirty="0"/>
          </a:p>
        </p:txBody>
      </p:sp>
      <p:sp>
        <p:nvSpPr>
          <p:cNvPr id="3" name="Content Placeholder 2"/>
          <p:cNvSpPr>
            <a:spLocks noGrp="1"/>
          </p:cNvSpPr>
          <p:nvPr>
            <p:ph idx="1"/>
          </p:nvPr>
        </p:nvSpPr>
        <p:spPr>
          <a:xfrm>
            <a:off x="838200" y="2262909"/>
            <a:ext cx="10515600" cy="4221018"/>
          </a:xfrm>
        </p:spPr>
        <p:txBody>
          <a:bodyPr>
            <a:normAutofit fontScale="62500" lnSpcReduction="20000"/>
          </a:bodyPr>
          <a:lstStyle/>
          <a:p>
            <a:r>
              <a:rPr lang="lv-LV" dirty="0"/>
              <a:t>Paredzēts nošķīrums starp lobēšanu savās un citas privātpersonas interesēs. </a:t>
            </a:r>
          </a:p>
          <a:p>
            <a:r>
              <a:rPr lang="lv-LV" dirty="0"/>
              <a:t>Lobētājs veic lobēšanu </a:t>
            </a:r>
            <a:r>
              <a:rPr lang="lv-LV" b="1" dirty="0"/>
              <a:t>savās interesēs</a:t>
            </a:r>
            <a:r>
              <a:rPr lang="lv-LV" dirty="0"/>
              <a:t>, ja tas:	</a:t>
            </a:r>
          </a:p>
          <a:p>
            <a:r>
              <a:rPr lang="lv-LV" dirty="0"/>
              <a:t>1)	pārstāv sevi un savas personiskās intereses;</a:t>
            </a:r>
          </a:p>
          <a:p>
            <a:r>
              <a:rPr lang="lv-LV" dirty="0"/>
              <a:t>2)	ir komersanta, kura interesēs veic lobēšanu, īpašnieks, dalībnieks (akcionārs), kapitāla daļu turētājs;</a:t>
            </a:r>
          </a:p>
          <a:p>
            <a:r>
              <a:rPr lang="lv-LV" dirty="0"/>
              <a:t>3)	ir organizācijas, biedrības vai nodibinājuma biedrs, ja tas lobē organizācijas, biedrības vai nodibinājuma vienotās intereses;</a:t>
            </a:r>
          </a:p>
          <a:p>
            <a:r>
              <a:rPr lang="lv-LV" dirty="0"/>
              <a:t>4)	pārstāv komersanta intereses vai organizācijas, biedrības vai nodibinājuma vienotās intereses, atrodoties ar komersantu vai organizāciju, biedrību vai nodibinājumu darba tiesiskās attiecībās.</a:t>
            </a:r>
          </a:p>
          <a:p>
            <a:r>
              <a:rPr lang="lv-LV" dirty="0"/>
              <a:t>(3) Lobētājs veic lobēšanu </a:t>
            </a:r>
            <a:r>
              <a:rPr lang="lv-LV" b="1" dirty="0"/>
              <a:t>citas privātpersonas interesēs</a:t>
            </a:r>
            <a:r>
              <a:rPr lang="lv-LV" dirty="0"/>
              <a:t>, ja tas:</a:t>
            </a:r>
          </a:p>
          <a:p>
            <a:r>
              <a:rPr lang="lv-LV" dirty="0"/>
              <a:t>1) ir līgumiskās attiecībās ar jebkuru personu, lai tās interesēs veiktu lobēšanu;</a:t>
            </a:r>
          </a:p>
          <a:p>
            <a:r>
              <a:rPr lang="lv-LV" dirty="0"/>
              <a:t>2) pārstāv juridisku personu (komersantu, organizāciju, biedrību vai nodibinājumu), kura nodrošina lobēšanas pakalpojumu trešajai personai.</a:t>
            </a:r>
          </a:p>
          <a:p>
            <a:r>
              <a:rPr lang="lv-LV" dirty="0"/>
              <a:t>(4) Ja lobētājs stādās priekšā kā komersanta, organizācijas, biedrības vai nodibinājuma amatpersona, darbinieks, biedrs vai pārstāvis, tiek prezumēts, ka viņš lobē attiecīgā komersanta, organizācijas, biedrības vai nodibinājuma interesēs, ja vien viņš pats neapgalvo pretējo. </a:t>
            </a:r>
          </a:p>
        </p:txBody>
      </p:sp>
    </p:spTree>
    <p:extLst>
      <p:ext uri="{BB962C8B-B14F-4D97-AF65-F5344CB8AC3E}">
        <p14:creationId xmlns:p14="http://schemas.microsoft.com/office/powerpoint/2010/main" val="2916433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897784"/>
          </a:xfrm>
        </p:spPr>
        <p:txBody>
          <a:bodyPr>
            <a:normAutofit fontScale="90000"/>
          </a:bodyPr>
          <a:lstStyle/>
          <a:p>
            <a:r>
              <a:rPr lang="lv-LV" b="1" u="sng" dirty="0"/>
              <a:t>Likuma tvērums </a:t>
            </a:r>
            <a:r>
              <a:rPr lang="lv-LV" u="sng" dirty="0"/>
              <a:t>– </a:t>
            </a:r>
            <a:r>
              <a:rPr lang="lv-LV" b="1" u="sng" dirty="0"/>
              <a:t>interešu pārstāvji, uz kuriem attiecas lobēšanas regulējums </a:t>
            </a:r>
            <a:r>
              <a:rPr lang="lv-LV" b="1" u="sng" dirty="0" smtClean="0"/>
              <a:t>- </a:t>
            </a:r>
            <a:r>
              <a:rPr lang="lv-LV" b="1" dirty="0"/>
              <a:t>Lobēšana atklātības </a:t>
            </a:r>
            <a:r>
              <a:rPr lang="lv-LV" b="1" dirty="0" smtClean="0"/>
              <a:t>likumprojekts Latvijā (1) </a:t>
            </a:r>
            <a:endParaRPr lang="lv-LV" dirty="0"/>
          </a:p>
        </p:txBody>
      </p:sp>
      <p:sp>
        <p:nvSpPr>
          <p:cNvPr id="3" name="Content Placeholder 2"/>
          <p:cNvSpPr>
            <a:spLocks noGrp="1"/>
          </p:cNvSpPr>
          <p:nvPr>
            <p:ph idx="1"/>
          </p:nvPr>
        </p:nvSpPr>
        <p:spPr>
          <a:xfrm>
            <a:off x="838200" y="2262909"/>
            <a:ext cx="10515600" cy="3916218"/>
          </a:xfrm>
        </p:spPr>
        <p:txBody>
          <a:bodyPr>
            <a:normAutofit fontScale="92500" lnSpcReduction="20000"/>
          </a:bodyPr>
          <a:lstStyle/>
          <a:p>
            <a:r>
              <a:rPr lang="lv-LV" b="1" dirty="0"/>
              <a:t>Lobēšanas līgums </a:t>
            </a:r>
            <a:endParaRPr lang="lv-LV" dirty="0"/>
          </a:p>
          <a:p>
            <a:r>
              <a:rPr lang="lv-LV" dirty="0"/>
              <a:t>(1) Ja Lobētājs veic lobēšanu citu privātpersonu interesēs par atlīdzību, lobētājs vai lobētāja darba devējs, kurš apņemas to nodrošināt, slēdz lobēšanas līgumu. Lobēšanas līgums slēdzams rakstveidā.</a:t>
            </a:r>
          </a:p>
          <a:p>
            <a:r>
              <a:rPr lang="lv-LV" dirty="0"/>
              <a:t>(2) Šā panta pirmās daļas noteikums attiecas uz organizāciju, biedrību vai nodibinājumu tikai tad, ja lobēšana tiek veikta kāda atsevišķa biedra vai citas privātpersonas interesēs. Šā panta pirmās daļas noteikums neattiecas uz organizāciju, biedrību vai nodibinājumu, ja lobēšana tiek veikta tāda atsevišķa biedra interesēs, kurš ir organizācija, biedrība vai nodibinājums.</a:t>
            </a:r>
          </a:p>
          <a:p>
            <a:r>
              <a:rPr lang="lv-LV" dirty="0"/>
              <a:t>(3) Publiskās varas institūcijas pārstāvim ir tiesības pieprasīt uzrādīt šā panta pirmajā daļā minēto līgumu.</a:t>
            </a:r>
          </a:p>
        </p:txBody>
      </p:sp>
    </p:spTree>
    <p:extLst>
      <p:ext uri="{BB962C8B-B14F-4D97-AF65-F5344CB8AC3E}">
        <p14:creationId xmlns:p14="http://schemas.microsoft.com/office/powerpoint/2010/main" val="1044425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dirty="0"/>
              <a:t>EK caurskatāmības reģistrs </a:t>
            </a:r>
            <a:endParaRPr lang="lv-LV" dirty="0"/>
          </a:p>
        </p:txBody>
      </p:sp>
      <p:sp>
        <p:nvSpPr>
          <p:cNvPr id="3" name="Content Placeholder 2"/>
          <p:cNvSpPr>
            <a:spLocks noGrp="1"/>
          </p:cNvSpPr>
          <p:nvPr>
            <p:ph idx="1"/>
          </p:nvPr>
        </p:nvSpPr>
        <p:spPr>
          <a:xfrm>
            <a:off x="692727" y="1293090"/>
            <a:ext cx="10661073" cy="5255491"/>
          </a:xfrm>
        </p:spPr>
        <p:txBody>
          <a:bodyPr>
            <a:normAutofit fontScale="62500" lnSpcReduction="20000"/>
          </a:bodyPr>
          <a:lstStyle/>
          <a:p>
            <a:pPr marL="0" indent="0">
              <a:buNone/>
            </a:pPr>
            <a:r>
              <a:rPr lang="lv-LV" b="1" dirty="0"/>
              <a:t>I Profesionālie konsultāciju/juridiskie uzņēmumi/pašnodarbinātie konsultanti </a:t>
            </a:r>
            <a:endParaRPr lang="lv-LV" dirty="0"/>
          </a:p>
          <a:p>
            <a:pPr marL="0" indent="0">
              <a:buNone/>
            </a:pPr>
            <a:r>
              <a:rPr lang="lv-LV" b="1" dirty="0"/>
              <a:t>II Iekšējie lobētāji, tirdzniecības/uzņēmēji/profesionālās apvienības </a:t>
            </a:r>
            <a:endParaRPr lang="lv-LV" dirty="0"/>
          </a:p>
          <a:p>
            <a:pPr marL="0" lvl="0" indent="0">
              <a:buNone/>
            </a:pPr>
            <a:r>
              <a:rPr lang="lv-LV" dirty="0"/>
              <a:t>Uzņēmumi un to grupas</a:t>
            </a:r>
          </a:p>
          <a:p>
            <a:pPr marL="0" lvl="0" indent="0">
              <a:buNone/>
            </a:pPr>
            <a:r>
              <a:rPr lang="lv-LV" dirty="0"/>
              <a:t>Tirdzniecības un uzņēmējdarbības apvienības</a:t>
            </a:r>
          </a:p>
          <a:p>
            <a:pPr marL="0" lvl="0" indent="0">
              <a:buNone/>
            </a:pPr>
            <a:r>
              <a:rPr lang="lv-LV" dirty="0"/>
              <a:t>Arodbiedrības un profesionālās apvienības</a:t>
            </a:r>
          </a:p>
          <a:p>
            <a:pPr marL="0" indent="0">
              <a:buNone/>
            </a:pPr>
            <a:r>
              <a:rPr lang="lv-LV" b="1" dirty="0"/>
              <a:t>III Nevalstiskās organizācijas, platformas un tīkli u.c.</a:t>
            </a:r>
            <a:endParaRPr lang="lv-LV" dirty="0"/>
          </a:p>
          <a:p>
            <a:pPr marL="0" indent="0">
              <a:buNone/>
            </a:pPr>
            <a:r>
              <a:rPr lang="lv-LV" b="1" dirty="0"/>
              <a:t>IV Domnīcas, pētniecības un akadēmiskās iestādes </a:t>
            </a:r>
            <a:endParaRPr lang="lv-LV" dirty="0"/>
          </a:p>
          <a:p>
            <a:pPr marL="0" lvl="0" indent="0">
              <a:buNone/>
            </a:pPr>
            <a:r>
              <a:rPr lang="lv-LV" dirty="0"/>
              <a:t>Ideju ģeneratori un pētniecības iestādes</a:t>
            </a:r>
          </a:p>
          <a:p>
            <a:pPr marL="0" lvl="0" indent="0">
              <a:buNone/>
            </a:pPr>
            <a:r>
              <a:rPr lang="lv-LV" dirty="0"/>
              <a:t>Akadēmiskās institūcijas</a:t>
            </a:r>
          </a:p>
          <a:p>
            <a:pPr marL="0" indent="0">
              <a:buNone/>
            </a:pPr>
            <a:r>
              <a:rPr lang="lv-LV" b="1" dirty="0"/>
              <a:t>V – Organizācijas, kas pārstāv baznīcas un reliģiskās kopienas </a:t>
            </a:r>
            <a:endParaRPr lang="lv-LV" dirty="0"/>
          </a:p>
          <a:p>
            <a:pPr marL="0" indent="0">
              <a:buNone/>
            </a:pPr>
            <a:r>
              <a:rPr lang="lv-LV" b="1" dirty="0"/>
              <a:t>VI – Organizācijas, kas pārstāv vietējās, reģionālās un pašvaldību iestādes, citas publiskas vai jauktas vienības u.c. </a:t>
            </a:r>
            <a:endParaRPr lang="lv-LV" dirty="0"/>
          </a:p>
          <a:p>
            <a:pPr marL="0" indent="0">
              <a:buNone/>
            </a:pPr>
            <a:r>
              <a:rPr lang="lv-LV" b="1" dirty="0"/>
              <a:t>Dažādas reģionālās struktūras </a:t>
            </a:r>
            <a:endParaRPr lang="lv-LV" dirty="0"/>
          </a:p>
          <a:p>
            <a:pPr marL="0" indent="0">
              <a:buNone/>
            </a:pPr>
            <a:r>
              <a:rPr lang="lv-LV" b="1" dirty="0"/>
              <a:t>Citas valsts pārvaldes iestādes</a:t>
            </a:r>
            <a:endParaRPr lang="lv-LV" dirty="0"/>
          </a:p>
          <a:p>
            <a:pPr marL="0" indent="0">
              <a:buNone/>
            </a:pPr>
            <a:r>
              <a:rPr lang="lv-LV" b="1" dirty="0"/>
              <a:t>Starpvalstu apvienības un publisko reģionālo vai citu </a:t>
            </a:r>
            <a:r>
              <a:rPr lang="lv-LV" b="1" dirty="0" err="1"/>
              <a:t>subnacionālo</a:t>
            </a:r>
            <a:r>
              <a:rPr lang="lv-LV" b="1" dirty="0"/>
              <a:t> iestāžu tīkli</a:t>
            </a:r>
            <a:endParaRPr lang="lv-LV" dirty="0"/>
          </a:p>
          <a:p>
            <a:pPr marL="0" indent="0">
              <a:buNone/>
            </a:pPr>
            <a:r>
              <a:rPr lang="lv-LV" b="1" dirty="0"/>
              <a:t>Citas publiskas vai jauktas struktūras, kas izveidotas ar tiesību aktiem un  kuru mērķis ir darboties sabiedrības interesēs</a:t>
            </a:r>
            <a:endParaRPr lang="lv-LV" dirty="0"/>
          </a:p>
        </p:txBody>
      </p:sp>
    </p:spTree>
    <p:extLst>
      <p:ext uri="{BB962C8B-B14F-4D97-AF65-F5344CB8AC3E}">
        <p14:creationId xmlns:p14="http://schemas.microsoft.com/office/powerpoint/2010/main" val="12581780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dirty="0" smtClean="0"/>
              <a:t>Īrija</a:t>
            </a:r>
            <a:endParaRPr lang="lv-LV" dirty="0"/>
          </a:p>
        </p:txBody>
      </p:sp>
      <p:sp>
        <p:nvSpPr>
          <p:cNvPr id="3" name="Content Placeholder 2"/>
          <p:cNvSpPr>
            <a:spLocks noGrp="1"/>
          </p:cNvSpPr>
          <p:nvPr>
            <p:ph idx="1"/>
          </p:nvPr>
        </p:nvSpPr>
        <p:spPr>
          <a:xfrm>
            <a:off x="692727" y="1293090"/>
            <a:ext cx="10661073" cy="5255491"/>
          </a:xfrm>
        </p:spPr>
        <p:txBody>
          <a:bodyPr>
            <a:normAutofit/>
          </a:bodyPr>
          <a:lstStyle/>
          <a:p>
            <a:pPr marL="0" indent="0">
              <a:buNone/>
            </a:pPr>
            <a:r>
              <a:rPr lang="lv-LV" dirty="0"/>
              <a:t>Par lobētājiem var uzskatīt: </a:t>
            </a:r>
          </a:p>
          <a:p>
            <a:pPr lvl="0"/>
            <a:r>
              <a:rPr lang="lv-LV" dirty="0"/>
              <a:t>kādas organizācijas darbiniekus, īpašniekus, akcionārus vai partnerus;</a:t>
            </a:r>
          </a:p>
          <a:p>
            <a:pPr lvl="0"/>
            <a:r>
              <a:rPr lang="lv-LV" dirty="0"/>
              <a:t>brīvprātīgas personas, kas ieņem valsts nozīmes amatus, piemēram, ir kādas organizācijas priekšsēdētājs;</a:t>
            </a:r>
          </a:p>
          <a:p>
            <a:r>
              <a:rPr lang="lv-LV" dirty="0"/>
              <a:t>personas, kuru saziņu ar lobējamām personām apmaksājušas trešās personas.</a:t>
            </a:r>
          </a:p>
        </p:txBody>
      </p:sp>
    </p:spTree>
    <p:extLst>
      <p:ext uri="{BB962C8B-B14F-4D97-AF65-F5344CB8AC3E}">
        <p14:creationId xmlns:p14="http://schemas.microsoft.com/office/powerpoint/2010/main" val="20360861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b="1" u="sng" dirty="0"/>
              <a:t>Lobēšanas reģistri </a:t>
            </a:r>
            <a:endParaRPr lang="lv-LV"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84265389"/>
              </p:ext>
            </p:extLst>
          </p:nvPr>
        </p:nvGraphicFramePr>
        <p:xfrm>
          <a:off x="838200" y="2268971"/>
          <a:ext cx="10515600" cy="385572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3628605235"/>
                    </a:ext>
                  </a:extLst>
                </a:gridCol>
                <a:gridCol w="3505200">
                  <a:extLst>
                    <a:ext uri="{9D8B030D-6E8A-4147-A177-3AD203B41FA5}">
                      <a16:colId xmlns:a16="http://schemas.microsoft.com/office/drawing/2014/main" val="3544475685"/>
                    </a:ext>
                  </a:extLst>
                </a:gridCol>
                <a:gridCol w="3505200">
                  <a:extLst>
                    <a:ext uri="{9D8B030D-6E8A-4147-A177-3AD203B41FA5}">
                      <a16:colId xmlns:a16="http://schemas.microsoft.com/office/drawing/2014/main" val="4273296829"/>
                    </a:ext>
                  </a:extLst>
                </a:gridCol>
              </a:tblGrid>
              <a:tr h="370840">
                <a:tc>
                  <a:txBody>
                    <a:bodyPr/>
                    <a:lstStyle/>
                    <a:p>
                      <a:r>
                        <a:rPr lang="lv-LV" sz="1800" b="1" kern="1200" dirty="0" smtClean="0">
                          <a:solidFill>
                            <a:schemeClr val="lt1"/>
                          </a:solidFill>
                          <a:effectLst/>
                          <a:latin typeface="+mn-lt"/>
                          <a:ea typeface="+mn-ea"/>
                          <a:cs typeface="+mn-cs"/>
                        </a:rPr>
                        <a:t>Lobēšanas reģistra nav</a:t>
                      </a:r>
                      <a:endParaRPr lang="lv-LV" sz="1800" b="1" kern="1200" dirty="0">
                        <a:solidFill>
                          <a:schemeClr val="lt1"/>
                        </a:solidFill>
                        <a:effectLst/>
                        <a:latin typeface="+mn-lt"/>
                        <a:ea typeface="+mn-ea"/>
                        <a:cs typeface="+mn-cs"/>
                      </a:endParaRPr>
                    </a:p>
                  </a:txBody>
                  <a:tcPr/>
                </a:tc>
                <a:tc>
                  <a:txBody>
                    <a:bodyPr/>
                    <a:lstStyle/>
                    <a:p>
                      <a:pPr algn="ctr">
                        <a:spcAft>
                          <a:spcPts val="0"/>
                        </a:spcAft>
                      </a:pPr>
                      <a:r>
                        <a:rPr lang="lv-LV" sz="1800" b="1" kern="1200" dirty="0" smtClean="0">
                          <a:solidFill>
                            <a:schemeClr val="lt1"/>
                          </a:solidFill>
                          <a:effectLst/>
                          <a:latin typeface="+mn-lt"/>
                          <a:ea typeface="+mn-ea"/>
                          <a:cs typeface="+mn-cs"/>
                        </a:rPr>
                        <a:t>Brīvprātīgs reģistrs </a:t>
                      </a:r>
                      <a:endParaRPr lang="lv-LV"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r>
                        <a:rPr lang="lv-LV" sz="1800" b="1" kern="1200" dirty="0" smtClean="0">
                          <a:solidFill>
                            <a:schemeClr val="lt1"/>
                          </a:solidFill>
                          <a:effectLst/>
                          <a:latin typeface="+mn-lt"/>
                          <a:ea typeface="+mn-ea"/>
                          <a:cs typeface="+mn-cs"/>
                        </a:rPr>
                        <a:t>Obligāts reģistrs </a:t>
                      </a:r>
                      <a:endParaRPr lang="lv-LV" dirty="0"/>
                    </a:p>
                  </a:txBody>
                  <a:tcPr/>
                </a:tc>
                <a:extLst>
                  <a:ext uri="{0D108BD9-81ED-4DB2-BD59-A6C34878D82A}">
                    <a16:rowId xmlns:a16="http://schemas.microsoft.com/office/drawing/2014/main" val="135984393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800" kern="1200" dirty="0" smtClean="0">
                          <a:solidFill>
                            <a:schemeClr val="dk1"/>
                          </a:solidFill>
                          <a:effectLst/>
                          <a:latin typeface="+mn-lt"/>
                          <a:ea typeface="+mn-ea"/>
                          <a:cs typeface="+mn-cs"/>
                        </a:rPr>
                        <a:t>Čehija</a:t>
                      </a:r>
                    </a:p>
                  </a:txBody>
                  <a:tcPr/>
                </a:tc>
                <a:tc>
                  <a:txBody>
                    <a:bodyPr/>
                    <a:lstStyle/>
                    <a:p>
                      <a:r>
                        <a:rPr lang="lv-LV" sz="1800" kern="1200" dirty="0" smtClean="0">
                          <a:solidFill>
                            <a:schemeClr val="dk1"/>
                          </a:solidFill>
                          <a:effectLst/>
                          <a:latin typeface="+mn-lt"/>
                          <a:ea typeface="+mn-ea"/>
                          <a:cs typeface="+mn-cs"/>
                        </a:rPr>
                        <a:t>Vācija (Brīvprātīgi Bundestāgam)</a:t>
                      </a:r>
                      <a:endParaRPr lang="lv-LV" dirty="0"/>
                    </a:p>
                  </a:txBody>
                  <a:tcPr/>
                </a:tc>
                <a:tc>
                  <a:txBody>
                    <a:bodyPr/>
                    <a:lstStyle/>
                    <a:p>
                      <a:r>
                        <a:rPr lang="lv-LV" sz="1800" kern="1200" dirty="0" smtClean="0">
                          <a:solidFill>
                            <a:schemeClr val="dk1"/>
                          </a:solidFill>
                          <a:effectLst/>
                          <a:latin typeface="+mn-lt"/>
                          <a:ea typeface="+mn-ea"/>
                          <a:cs typeface="+mn-cs"/>
                        </a:rPr>
                        <a:t>Īrija</a:t>
                      </a:r>
                      <a:endParaRPr lang="lv-LV" dirty="0"/>
                    </a:p>
                  </a:txBody>
                  <a:tcPr/>
                </a:tc>
                <a:extLst>
                  <a:ext uri="{0D108BD9-81ED-4DB2-BD59-A6C34878D82A}">
                    <a16:rowId xmlns:a16="http://schemas.microsoft.com/office/drawing/2014/main" val="375568798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800" kern="1200" dirty="0" smtClean="0">
                          <a:solidFill>
                            <a:schemeClr val="dk1"/>
                          </a:solidFill>
                          <a:effectLst/>
                          <a:latin typeface="+mn-lt"/>
                          <a:ea typeface="+mn-ea"/>
                          <a:cs typeface="+mn-cs"/>
                        </a:rPr>
                        <a:t>Spānija, taču Katalonijā ir lobēšanas reģistrs </a:t>
                      </a:r>
                    </a:p>
                  </a:txBody>
                  <a:tcPr/>
                </a:tc>
                <a:tc>
                  <a:txBody>
                    <a:bodyPr/>
                    <a:lstStyle/>
                    <a:p>
                      <a:r>
                        <a:rPr lang="lv-LV" sz="1800" kern="1200" dirty="0" smtClean="0">
                          <a:solidFill>
                            <a:schemeClr val="dk1"/>
                          </a:solidFill>
                          <a:effectLst/>
                          <a:latin typeface="+mn-lt"/>
                          <a:ea typeface="+mn-ea"/>
                          <a:cs typeface="+mn-cs"/>
                        </a:rPr>
                        <a:t>Nīderlande, bet tikai tiem lobētājiem, kuri nav reģistrēti parlamentā</a:t>
                      </a:r>
                      <a:endParaRPr lang="lv-LV" dirty="0"/>
                    </a:p>
                  </a:txBody>
                  <a:tcPr/>
                </a:tc>
                <a:tc>
                  <a:txBody>
                    <a:bodyPr/>
                    <a:lstStyle/>
                    <a:p>
                      <a:r>
                        <a:rPr lang="lv-LV" sz="1800" kern="1200" dirty="0" smtClean="0">
                          <a:solidFill>
                            <a:schemeClr val="dk1"/>
                          </a:solidFill>
                          <a:effectLst/>
                          <a:latin typeface="+mn-lt"/>
                          <a:ea typeface="+mn-ea"/>
                          <a:cs typeface="+mn-cs"/>
                        </a:rPr>
                        <a:t>Francija (līdz 2017. gadam bija brīvprātīgs)</a:t>
                      </a:r>
                      <a:endParaRPr lang="lv-LV" dirty="0"/>
                    </a:p>
                  </a:txBody>
                  <a:tcPr/>
                </a:tc>
                <a:extLst>
                  <a:ext uri="{0D108BD9-81ED-4DB2-BD59-A6C34878D82A}">
                    <a16:rowId xmlns:a16="http://schemas.microsoft.com/office/drawing/2014/main" val="1172910569"/>
                  </a:ext>
                </a:extLst>
              </a:tr>
              <a:tr h="370840">
                <a:tc>
                  <a:txBody>
                    <a:bodyPr/>
                    <a:lstStyle/>
                    <a:p>
                      <a:r>
                        <a:rPr lang="lv-LV" sz="1800" kern="1200" dirty="0" smtClean="0">
                          <a:solidFill>
                            <a:schemeClr val="dk1"/>
                          </a:solidFill>
                          <a:effectLst/>
                          <a:latin typeface="+mn-lt"/>
                          <a:ea typeface="+mn-ea"/>
                          <a:cs typeface="+mn-cs"/>
                        </a:rPr>
                        <a:t>Latvija</a:t>
                      </a:r>
                      <a:endParaRPr lang="lv-LV" dirty="0"/>
                    </a:p>
                  </a:txBody>
                  <a:tcPr/>
                </a:tc>
                <a:tc>
                  <a:txBody>
                    <a:bodyPr/>
                    <a:lstStyle/>
                    <a:p>
                      <a:r>
                        <a:rPr lang="lv-LV" sz="1800" kern="1200" dirty="0" smtClean="0">
                          <a:solidFill>
                            <a:schemeClr val="dk1"/>
                          </a:solidFill>
                          <a:effectLst/>
                          <a:latin typeface="+mn-lt"/>
                          <a:ea typeface="+mn-ea"/>
                          <a:cs typeface="+mn-cs"/>
                        </a:rPr>
                        <a:t>Horvātija</a:t>
                      </a:r>
                      <a:endParaRPr lang="lv-LV" dirty="0"/>
                    </a:p>
                  </a:txBody>
                  <a:tcPr/>
                </a:tc>
                <a:tc>
                  <a:txBody>
                    <a:bodyPr/>
                    <a:lstStyle/>
                    <a:p>
                      <a:r>
                        <a:rPr lang="lv-LV" sz="1800" kern="1200" dirty="0" smtClean="0">
                          <a:solidFill>
                            <a:schemeClr val="dk1"/>
                          </a:solidFill>
                          <a:effectLst/>
                          <a:latin typeface="+mn-lt"/>
                          <a:ea typeface="+mn-ea"/>
                          <a:cs typeface="+mn-cs"/>
                        </a:rPr>
                        <a:t>Lietuva</a:t>
                      </a:r>
                      <a:endParaRPr lang="lv-LV" dirty="0"/>
                    </a:p>
                  </a:txBody>
                  <a:tcPr/>
                </a:tc>
                <a:extLst>
                  <a:ext uri="{0D108BD9-81ED-4DB2-BD59-A6C34878D82A}">
                    <a16:rowId xmlns:a16="http://schemas.microsoft.com/office/drawing/2014/main" val="3479457059"/>
                  </a:ext>
                </a:extLst>
              </a:tr>
              <a:tr h="370840">
                <a:tc>
                  <a:txBody>
                    <a:bodyPr/>
                    <a:lstStyle/>
                    <a:p>
                      <a:r>
                        <a:rPr lang="lv-LV" sz="1800" kern="1200" dirty="0" smtClean="0">
                          <a:solidFill>
                            <a:schemeClr val="dk1"/>
                          </a:solidFill>
                          <a:effectLst/>
                          <a:latin typeface="+mn-lt"/>
                          <a:ea typeface="+mn-ea"/>
                          <a:cs typeface="+mn-cs"/>
                        </a:rPr>
                        <a:t>Somija</a:t>
                      </a:r>
                      <a:endParaRPr lang="lv-LV" dirty="0"/>
                    </a:p>
                  </a:txBody>
                  <a:tcPr/>
                </a:tc>
                <a:tc>
                  <a:txBody>
                    <a:bodyPr/>
                    <a:lstStyle/>
                    <a:p>
                      <a:r>
                        <a:rPr lang="lv-LV" sz="1800" kern="1200" dirty="0" smtClean="0">
                          <a:solidFill>
                            <a:schemeClr val="dk1"/>
                          </a:solidFill>
                          <a:effectLst/>
                          <a:latin typeface="+mn-lt"/>
                          <a:ea typeface="+mn-ea"/>
                          <a:cs typeface="+mn-cs"/>
                        </a:rPr>
                        <a:t>Itālija (brīvprātīgi dažās ministrijās un reģionos) </a:t>
                      </a:r>
                      <a:endParaRPr lang="lv-LV" dirty="0"/>
                    </a:p>
                  </a:txBody>
                  <a:tcPr/>
                </a:tc>
                <a:tc>
                  <a:txBody>
                    <a:bodyPr/>
                    <a:lstStyle/>
                    <a:p>
                      <a:r>
                        <a:rPr lang="lv-LV" sz="1800" kern="1200" dirty="0" smtClean="0">
                          <a:solidFill>
                            <a:schemeClr val="dk1"/>
                          </a:solidFill>
                          <a:effectLst/>
                          <a:latin typeface="+mn-lt"/>
                          <a:ea typeface="+mn-ea"/>
                          <a:cs typeface="+mn-cs"/>
                        </a:rPr>
                        <a:t>Austrija</a:t>
                      </a:r>
                    </a:p>
                    <a:p>
                      <a:r>
                        <a:rPr lang="lv-LV" sz="1800" kern="1200" dirty="0" smtClean="0">
                          <a:solidFill>
                            <a:schemeClr val="dk1"/>
                          </a:solidFill>
                          <a:effectLst/>
                          <a:latin typeface="+mn-lt"/>
                          <a:ea typeface="+mn-ea"/>
                          <a:cs typeface="+mn-cs"/>
                        </a:rPr>
                        <a:t>Nīderlande (tiem lobētājiem, kuri reģistrēti parlamentā) </a:t>
                      </a:r>
                      <a:endParaRPr lang="lv-LV" dirty="0"/>
                    </a:p>
                  </a:txBody>
                  <a:tcPr/>
                </a:tc>
                <a:extLst>
                  <a:ext uri="{0D108BD9-81ED-4DB2-BD59-A6C34878D82A}">
                    <a16:rowId xmlns:a16="http://schemas.microsoft.com/office/drawing/2014/main" val="3828319511"/>
                  </a:ext>
                </a:extLst>
              </a:tr>
              <a:tr h="370840">
                <a:tc>
                  <a:txBody>
                    <a:bodyPr/>
                    <a:lstStyle/>
                    <a:p>
                      <a:endParaRPr lang="lv-LV" dirty="0"/>
                    </a:p>
                  </a:txBody>
                  <a:tcPr/>
                </a:tc>
                <a:tc>
                  <a:txBody>
                    <a:bodyPr/>
                    <a:lstStyle/>
                    <a:p>
                      <a:r>
                        <a:rPr lang="lv-LV" sz="1800" kern="1200" dirty="0" smtClean="0">
                          <a:solidFill>
                            <a:schemeClr val="dk1"/>
                          </a:solidFill>
                          <a:effectLst/>
                          <a:latin typeface="+mn-lt"/>
                          <a:ea typeface="+mn-ea"/>
                          <a:cs typeface="+mn-cs"/>
                        </a:rPr>
                        <a:t>Rumānija, bet ir tikšanās reģistrācija </a:t>
                      </a:r>
                      <a:endParaRPr lang="lv-LV" dirty="0"/>
                    </a:p>
                  </a:txBody>
                  <a:tcPr/>
                </a:tc>
                <a:tc>
                  <a:txBody>
                    <a:bodyPr/>
                    <a:lstStyle/>
                    <a:p>
                      <a:r>
                        <a:rPr lang="lv-LV" sz="1800" kern="1200" dirty="0" smtClean="0">
                          <a:solidFill>
                            <a:schemeClr val="dk1"/>
                          </a:solidFill>
                          <a:effectLst/>
                          <a:latin typeface="+mn-lt"/>
                          <a:ea typeface="+mn-ea"/>
                          <a:cs typeface="+mn-cs"/>
                        </a:rPr>
                        <a:t>Polija, </a:t>
                      </a:r>
                    </a:p>
                    <a:p>
                      <a:r>
                        <a:rPr lang="lv-LV" sz="1800" kern="1200" dirty="0" smtClean="0">
                          <a:solidFill>
                            <a:schemeClr val="dk1"/>
                          </a:solidFill>
                          <a:effectLst/>
                          <a:latin typeface="+mn-lt"/>
                          <a:ea typeface="+mn-ea"/>
                          <a:cs typeface="+mn-cs"/>
                        </a:rPr>
                        <a:t>Slovēnija,</a:t>
                      </a:r>
                      <a:r>
                        <a:rPr lang="lv-LV" sz="1800" kern="1200" baseline="0" dirty="0" smtClean="0">
                          <a:solidFill>
                            <a:schemeClr val="dk1"/>
                          </a:solidFill>
                          <a:effectLst/>
                          <a:latin typeface="+mn-lt"/>
                          <a:ea typeface="+mn-ea"/>
                          <a:cs typeface="+mn-cs"/>
                        </a:rPr>
                        <a:t> </a:t>
                      </a:r>
                    </a:p>
                    <a:p>
                      <a:r>
                        <a:rPr lang="lv-LV" sz="1800" kern="1200" dirty="0" smtClean="0">
                          <a:solidFill>
                            <a:schemeClr val="dk1"/>
                          </a:solidFill>
                          <a:effectLst/>
                          <a:latin typeface="+mn-lt"/>
                          <a:ea typeface="+mn-ea"/>
                          <a:cs typeface="+mn-cs"/>
                        </a:rPr>
                        <a:t>Apvienotā Karaliste</a:t>
                      </a:r>
                      <a:endParaRPr lang="lv-LV" dirty="0"/>
                    </a:p>
                  </a:txBody>
                  <a:tcPr/>
                </a:tc>
                <a:extLst>
                  <a:ext uri="{0D108BD9-81ED-4DB2-BD59-A6C34878D82A}">
                    <a16:rowId xmlns:a16="http://schemas.microsoft.com/office/drawing/2014/main" val="2424179616"/>
                  </a:ext>
                </a:extLst>
              </a:tr>
            </a:tbl>
          </a:graphicData>
        </a:graphic>
      </p:graphicFrame>
      <p:sp>
        <p:nvSpPr>
          <p:cNvPr id="5" name="Rectangle 4"/>
          <p:cNvSpPr/>
          <p:nvPr/>
        </p:nvSpPr>
        <p:spPr>
          <a:xfrm>
            <a:off x="838200" y="1339713"/>
            <a:ext cx="10596418" cy="923330"/>
          </a:xfrm>
          <a:prstGeom prst="rect">
            <a:avLst/>
          </a:prstGeom>
        </p:spPr>
        <p:txBody>
          <a:bodyPr wrap="square">
            <a:spAutoFit/>
          </a:bodyPr>
          <a:lstStyle/>
          <a:p>
            <a:r>
              <a:rPr lang="lv-LV" dirty="0" smtClean="0"/>
              <a:t>ES valstīs iedibinātā prakse lobēšanas reģistru uzturēšanā atšķiras. Pat ja valstī formāli netiek regulēta lobēšana, pastāv brīvprātīga lobētāju reģistrācija.</a:t>
            </a:r>
          </a:p>
          <a:p>
            <a:r>
              <a:rPr lang="lv-LV" dirty="0" smtClean="0"/>
              <a:t>Izplatītākā prakse – lobēšanas gadījumus reģistrē paši lobētāji.</a:t>
            </a:r>
            <a:endParaRPr lang="lv-LV" dirty="0"/>
          </a:p>
        </p:txBody>
      </p:sp>
    </p:spTree>
    <p:extLst>
      <p:ext uri="{BB962C8B-B14F-4D97-AF65-F5344CB8AC3E}">
        <p14:creationId xmlns:p14="http://schemas.microsoft.com/office/powerpoint/2010/main" val="1843837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fontScale="90000"/>
          </a:bodyPr>
          <a:lstStyle/>
          <a:p>
            <a:r>
              <a:rPr lang="lv-LV" b="1" u="sng" dirty="0"/>
              <a:t>Lobēšanas </a:t>
            </a:r>
            <a:r>
              <a:rPr lang="lv-LV" b="1" u="sng" dirty="0" smtClean="0"/>
              <a:t>reģistri - </a:t>
            </a:r>
            <a:r>
              <a:rPr lang="lv-LV" b="1" dirty="0"/>
              <a:t>Eiropas Padomes Ministru komitejas </a:t>
            </a:r>
            <a:r>
              <a:rPr lang="lv-LV" b="1" dirty="0" smtClean="0"/>
              <a:t>rekomendācijas </a:t>
            </a:r>
            <a:endParaRPr lang="lv-LV" dirty="0"/>
          </a:p>
        </p:txBody>
      </p:sp>
      <p:sp>
        <p:nvSpPr>
          <p:cNvPr id="3" name="Content Placeholder 2"/>
          <p:cNvSpPr>
            <a:spLocks noGrp="1"/>
          </p:cNvSpPr>
          <p:nvPr>
            <p:ph idx="1"/>
          </p:nvPr>
        </p:nvSpPr>
        <p:spPr>
          <a:xfrm>
            <a:off x="692727" y="2429165"/>
            <a:ext cx="10661073" cy="3417454"/>
          </a:xfrm>
        </p:spPr>
        <p:txBody>
          <a:bodyPr>
            <a:normAutofit/>
          </a:bodyPr>
          <a:lstStyle/>
          <a:p>
            <a:r>
              <a:rPr lang="lv-LV" dirty="0"/>
              <a:t>Reģistru uztur publiskās varas institūcija vai cita institūcija. Lobētāji paši ir atbildīgi par sniegtās informācijas korektumu un aktualitāti. </a:t>
            </a:r>
          </a:p>
          <a:p>
            <a:r>
              <a:rPr lang="lv-LV" dirty="0"/>
              <a:t>Reģistram jābūt publiski pieejamam elektroniskajā vidē. Tam jābūt lietotājam draudzīgam ar meklēšanas funkcijām</a:t>
            </a:r>
            <a:r>
              <a:rPr lang="lv-LV" dirty="0" smtClean="0"/>
              <a:t>.</a:t>
            </a:r>
            <a:endParaRPr lang="lv-LV" dirty="0"/>
          </a:p>
          <a:p>
            <a:pPr marL="0" indent="0">
              <a:buNone/>
            </a:pPr>
            <a:r>
              <a:rPr lang="lv-LV" dirty="0"/>
              <a:t>Rekomendācijas:</a:t>
            </a:r>
          </a:p>
          <a:p>
            <a:r>
              <a:rPr lang="lv-LV" dirty="0"/>
              <a:t>Uzturēt vienu reģistru, nevis vairākus </a:t>
            </a:r>
          </a:p>
        </p:txBody>
      </p:sp>
    </p:spTree>
    <p:extLst>
      <p:ext uri="{BB962C8B-B14F-4D97-AF65-F5344CB8AC3E}">
        <p14:creationId xmlns:p14="http://schemas.microsoft.com/office/powerpoint/2010/main" val="1240042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a:t>Iepriekšējā sēdē spriestais</a:t>
            </a:r>
          </a:p>
        </p:txBody>
      </p:sp>
      <p:sp>
        <p:nvSpPr>
          <p:cNvPr id="3" name="Content Placeholder 2"/>
          <p:cNvSpPr>
            <a:spLocks noGrp="1"/>
          </p:cNvSpPr>
          <p:nvPr>
            <p:ph idx="1"/>
          </p:nvPr>
        </p:nvSpPr>
        <p:spPr/>
        <p:txBody>
          <a:bodyPr/>
          <a:lstStyle/>
          <a:p>
            <a:pPr marL="0" indent="0">
              <a:buNone/>
            </a:pPr>
            <a:endParaRPr lang="lv-LV" dirty="0"/>
          </a:p>
          <a:p>
            <a:r>
              <a:rPr lang="lv-LV" dirty="0"/>
              <a:t>Regulējuma: </a:t>
            </a:r>
          </a:p>
          <a:p>
            <a:r>
              <a:rPr lang="lv-LV" dirty="0"/>
              <a:t>- nosaukuma</a:t>
            </a:r>
            <a:br>
              <a:rPr lang="lv-LV" dirty="0"/>
            </a:br>
            <a:r>
              <a:rPr lang="lv-LV" dirty="0"/>
              <a:t>- mērķis</a:t>
            </a:r>
            <a:br>
              <a:rPr lang="lv-LV" dirty="0"/>
            </a:br>
            <a:r>
              <a:rPr lang="lv-LV" dirty="0"/>
              <a:t>- definīcija</a:t>
            </a:r>
          </a:p>
          <a:p>
            <a:endParaRPr lang="lv-LV" dirty="0"/>
          </a:p>
        </p:txBody>
      </p:sp>
    </p:spTree>
    <p:extLst>
      <p:ext uri="{BB962C8B-B14F-4D97-AF65-F5344CB8AC3E}">
        <p14:creationId xmlns:p14="http://schemas.microsoft.com/office/powerpoint/2010/main" val="2073363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fontScale="90000"/>
          </a:bodyPr>
          <a:lstStyle/>
          <a:p>
            <a:r>
              <a:rPr lang="lv-LV" b="1" u="sng" dirty="0"/>
              <a:t>Lobēšanas </a:t>
            </a:r>
            <a:r>
              <a:rPr lang="lv-LV" b="1" u="sng" dirty="0" smtClean="0"/>
              <a:t>reģistri - </a:t>
            </a:r>
            <a:r>
              <a:rPr lang="lv-LV" b="1" dirty="0"/>
              <a:t>Eiropas Padomes Ministru komitejas </a:t>
            </a:r>
            <a:r>
              <a:rPr lang="lv-LV" b="1" dirty="0" smtClean="0"/>
              <a:t>rekomendācijas </a:t>
            </a:r>
            <a:endParaRPr lang="lv-LV" dirty="0"/>
          </a:p>
        </p:txBody>
      </p:sp>
      <p:sp>
        <p:nvSpPr>
          <p:cNvPr id="3" name="Content Placeholder 2"/>
          <p:cNvSpPr>
            <a:spLocks noGrp="1"/>
          </p:cNvSpPr>
          <p:nvPr>
            <p:ph idx="1"/>
          </p:nvPr>
        </p:nvSpPr>
        <p:spPr>
          <a:xfrm>
            <a:off x="692727" y="1560945"/>
            <a:ext cx="10661073" cy="4285674"/>
          </a:xfrm>
        </p:spPr>
        <p:txBody>
          <a:bodyPr>
            <a:normAutofit fontScale="92500" lnSpcReduction="10000"/>
          </a:bodyPr>
          <a:lstStyle/>
          <a:p>
            <a:pPr marL="0" indent="0">
              <a:buNone/>
            </a:pPr>
            <a:r>
              <a:rPr lang="lv-LV" dirty="0"/>
              <a:t>EPMK izvirzītā minimālā prasība ir lobētāju reģistrā </a:t>
            </a:r>
            <a:r>
              <a:rPr lang="lv-LV" dirty="0" smtClean="0"/>
              <a:t>ietvert </a:t>
            </a:r>
            <a:r>
              <a:rPr lang="lv-LV" dirty="0"/>
              <a:t>vismaz šādu informāciju:</a:t>
            </a:r>
          </a:p>
          <a:p>
            <a:pPr lvl="0"/>
            <a:r>
              <a:rPr lang="lv-LV" b="1" dirty="0"/>
              <a:t>lobētāja vārds/nosaukums un kontaktinformācija</a:t>
            </a:r>
            <a:r>
              <a:rPr lang="lv-LV" dirty="0"/>
              <a:t>;</a:t>
            </a:r>
          </a:p>
          <a:p>
            <a:pPr lvl="0"/>
            <a:r>
              <a:rPr lang="lv-LV" b="1" dirty="0"/>
              <a:t>lobēšanas priekšmets</a:t>
            </a:r>
            <a:r>
              <a:rPr lang="lv-LV" dirty="0"/>
              <a:t> (politikas joma un/vai tiesību akts, aizstāvētās intereses, iestāde, ar kuru lobētājs kontaktējies); </a:t>
            </a:r>
          </a:p>
          <a:p>
            <a:pPr lvl="0"/>
            <a:r>
              <a:rPr lang="lv-LV" b="1" dirty="0"/>
              <a:t>lobēšanas pakalpojumu saņēmēja vai lobētāja darba devēja identitāte</a:t>
            </a:r>
            <a:r>
              <a:rPr lang="lv-LV" dirty="0"/>
              <a:t>.</a:t>
            </a:r>
          </a:p>
          <a:p>
            <a:r>
              <a:rPr lang="lv-LV" dirty="0"/>
              <a:t>Caurskatāmības veicināšanas labad reģistrs var saturēt arī plašāku informāciju atbilstoši valstī noteiktajām prasībām un konkrētajiem apstākļiem </a:t>
            </a:r>
          </a:p>
          <a:p>
            <a:r>
              <a:rPr lang="lv-LV" dirty="0"/>
              <a:t>Ja reģistrs nav izveidots, valstij jāspēj demonstrēt, ka pastāv alternatīvi mehānismi, kas ļauj sabiedrībai uzzināt par lobēšanas aktivitātēm. </a:t>
            </a:r>
          </a:p>
        </p:txBody>
      </p:sp>
    </p:spTree>
    <p:extLst>
      <p:ext uri="{BB962C8B-B14F-4D97-AF65-F5344CB8AC3E}">
        <p14:creationId xmlns:p14="http://schemas.microsoft.com/office/powerpoint/2010/main" val="20346580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fontScale="90000"/>
          </a:bodyPr>
          <a:lstStyle/>
          <a:p>
            <a:r>
              <a:rPr lang="lv-LV" b="1" u="sng" dirty="0"/>
              <a:t>Lobēšanas </a:t>
            </a:r>
            <a:r>
              <a:rPr lang="lv-LV" b="1" u="sng" dirty="0" smtClean="0"/>
              <a:t>reģistri - </a:t>
            </a:r>
            <a:r>
              <a:rPr lang="lv-LV" b="1" dirty="0"/>
              <a:t>Lobēšana atklātības </a:t>
            </a:r>
            <a:r>
              <a:rPr lang="lv-LV" b="1" dirty="0" smtClean="0"/>
              <a:t>likumprojekts </a:t>
            </a:r>
            <a:r>
              <a:rPr lang="lv-LV" b="1" dirty="0"/>
              <a:t>Latvijā </a:t>
            </a:r>
            <a:r>
              <a:rPr lang="lv-LV" b="1" dirty="0" smtClean="0"/>
              <a:t>(1)</a:t>
            </a:r>
            <a:endParaRPr lang="lv-LV" dirty="0"/>
          </a:p>
        </p:txBody>
      </p:sp>
      <p:sp>
        <p:nvSpPr>
          <p:cNvPr id="3" name="Content Placeholder 2"/>
          <p:cNvSpPr>
            <a:spLocks noGrp="1"/>
          </p:cNvSpPr>
          <p:nvPr>
            <p:ph idx="1"/>
          </p:nvPr>
        </p:nvSpPr>
        <p:spPr>
          <a:xfrm>
            <a:off x="692727" y="1560945"/>
            <a:ext cx="10661073" cy="4285674"/>
          </a:xfrm>
        </p:spPr>
        <p:txBody>
          <a:bodyPr>
            <a:normAutofit fontScale="77500" lnSpcReduction="20000"/>
          </a:bodyPr>
          <a:lstStyle/>
          <a:p>
            <a:pPr marL="0" indent="0">
              <a:buNone/>
            </a:pPr>
            <a:r>
              <a:rPr lang="lv-LV" dirty="0"/>
              <a:t>Neparedz lobēšanas reģistra izveidi. Informācija par lobētājiem jāpublicē publiskās varas institūcijas tīmekļvietnēs. </a:t>
            </a:r>
          </a:p>
          <a:p>
            <a:pPr marL="0" indent="0">
              <a:buNone/>
            </a:pPr>
            <a:r>
              <a:rPr lang="lv-LV" dirty="0"/>
              <a:t>1) Saņemot priekšlikumu par šā likuma 3.panta pirmās daļas dokumentu vai tā projektu, ja tas fiksēts rakstiskā, audio vai video formā, izņemot ja priekšlikuma sniedzējs ir šā likuma 4.panta otrās daļas 1.punktā minētā persona, publiskās varas institūcija desmit dienu laikā no dienas, kad saņemts priekšlikums, reģistrē un publicē institūcijas tīmekļvietnē šādu informāciju:</a:t>
            </a:r>
          </a:p>
          <a:p>
            <a:pPr lvl="0"/>
            <a:r>
              <a:rPr lang="lv-LV" dirty="0"/>
              <a:t>lobētāja vārds un uzvārds;</a:t>
            </a:r>
          </a:p>
          <a:p>
            <a:pPr lvl="0"/>
            <a:r>
              <a:rPr lang="lv-LV" dirty="0"/>
              <a:t>lobētāja pārstāvētās organizācijas, biedrības vai nodibinājuma vai komersanta nosaukums;</a:t>
            </a:r>
          </a:p>
          <a:p>
            <a:pPr lvl="0"/>
            <a:r>
              <a:rPr lang="lv-LV" dirty="0"/>
              <a:t>vārds un uzvārds fiziskai personai vai nosaukums juridiskai personai, kuras interesēs veic lobēšanu;</a:t>
            </a:r>
          </a:p>
          <a:p>
            <a:pPr lvl="0"/>
            <a:r>
              <a:rPr lang="lv-LV" dirty="0"/>
              <a:t>datums, kad saņemts priekšlikums par dokumentu;</a:t>
            </a:r>
          </a:p>
          <a:p>
            <a:pPr lvl="0"/>
            <a:r>
              <a:rPr lang="lv-LV" dirty="0"/>
              <a:t>dokumenta vai dokumenta projekta nosaukums, par kuru tiek veikta lobēšana;</a:t>
            </a:r>
          </a:p>
          <a:p>
            <a:pPr lvl="0"/>
            <a:r>
              <a:rPr lang="lv-LV" dirty="0"/>
              <a:t>lobētāja sniegtā priekšlikuma īss satura izklāsts.</a:t>
            </a:r>
          </a:p>
        </p:txBody>
      </p:sp>
    </p:spTree>
    <p:extLst>
      <p:ext uri="{BB962C8B-B14F-4D97-AF65-F5344CB8AC3E}">
        <p14:creationId xmlns:p14="http://schemas.microsoft.com/office/powerpoint/2010/main" val="2678030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fontScale="90000"/>
          </a:bodyPr>
          <a:lstStyle/>
          <a:p>
            <a:r>
              <a:rPr lang="lv-LV" b="1" u="sng" dirty="0"/>
              <a:t>Lobēšanas </a:t>
            </a:r>
            <a:r>
              <a:rPr lang="lv-LV" b="1" u="sng" dirty="0" smtClean="0"/>
              <a:t>reģistri - </a:t>
            </a:r>
            <a:r>
              <a:rPr lang="lv-LV" b="1" dirty="0"/>
              <a:t>Lobēšana atklātības </a:t>
            </a:r>
            <a:r>
              <a:rPr lang="lv-LV" b="1" dirty="0" smtClean="0"/>
              <a:t>likumprojekts </a:t>
            </a:r>
            <a:r>
              <a:rPr lang="lv-LV" b="1" dirty="0"/>
              <a:t>Latvijā </a:t>
            </a:r>
            <a:r>
              <a:rPr lang="lv-LV" b="1" dirty="0" smtClean="0"/>
              <a:t>(2)</a:t>
            </a:r>
            <a:endParaRPr lang="lv-LV" dirty="0"/>
          </a:p>
        </p:txBody>
      </p:sp>
      <p:sp>
        <p:nvSpPr>
          <p:cNvPr id="3" name="Content Placeholder 2"/>
          <p:cNvSpPr>
            <a:spLocks noGrp="1"/>
          </p:cNvSpPr>
          <p:nvPr>
            <p:ph idx="1"/>
          </p:nvPr>
        </p:nvSpPr>
        <p:spPr>
          <a:xfrm>
            <a:off x="692727" y="1560945"/>
            <a:ext cx="10661073" cy="4756728"/>
          </a:xfrm>
        </p:spPr>
        <p:txBody>
          <a:bodyPr>
            <a:normAutofit fontScale="77500" lnSpcReduction="20000"/>
          </a:bodyPr>
          <a:lstStyle/>
          <a:p>
            <a:pPr marL="0" indent="0">
              <a:buNone/>
            </a:pPr>
            <a:r>
              <a:rPr lang="lv-LV" dirty="0"/>
              <a:t>(2) Publiskās varas institūcija informē lobētāju par lobēšanas informācijas publiskošanu.</a:t>
            </a:r>
          </a:p>
          <a:p>
            <a:pPr marL="0" indent="0">
              <a:buNone/>
            </a:pPr>
            <a:r>
              <a:rPr lang="lv-LV" dirty="0"/>
              <a:t>(3) Ja lobētājs atkārtoti veic lobēšanu par to pašu dokumentu vai tā projektu, tad publiskās varas institūcija var nereģistrēt katru lobēšanas gadījumu atsevišķi. Ja lobētājs, par kura veikto lobēšanu informācija jau ir reģistrēta un publicēta, lobēšanu veic par tādu dokumentu vai dokumenta projektu, kurš iepriekš nav norādīts institūcijas tīmekļvietnē, vai lobētājs pārstāv citu privātpersonu, nekā iepriekš norādīts, ierakstu papildina ar attiecīgo informāciju. </a:t>
            </a:r>
          </a:p>
          <a:p>
            <a:pPr marL="0" indent="0">
              <a:buNone/>
            </a:pPr>
            <a:r>
              <a:rPr lang="lv-LV" dirty="0"/>
              <a:t>(4) Lobētāja sniegtais priekšlikums, ja tas ir fiksēts rakstiskā, audio vai video formā, par dokumentu un dokumenta projektu ir vispārpieejama informācija. Priekšlikuma daļa, kas neattiecas uz dokumentu vai tā projektu, vai satur komercnoslēpumu, nav vispārpieejama informācija.</a:t>
            </a:r>
          </a:p>
          <a:p>
            <a:pPr marL="0" indent="0">
              <a:buNone/>
            </a:pPr>
            <a:r>
              <a:rPr lang="lv-LV" dirty="0"/>
              <a:t>(5) Publiskās varas institūcija reģistrē lobētāja kontaktinformāciju kā ierobežotas pieejamības informāciju.</a:t>
            </a:r>
          </a:p>
          <a:p>
            <a:pPr marL="0" indent="0">
              <a:buNone/>
            </a:pPr>
            <a:r>
              <a:rPr lang="lv-LV" dirty="0"/>
              <a:t>(6) Publiskās varas institūcijas vadītājs ir atbildīgs par lobēšanas reģistrēšanas un publicēšanas nodrošināšanu. </a:t>
            </a:r>
          </a:p>
          <a:p>
            <a:pPr marL="0" indent="0">
              <a:buNone/>
            </a:pPr>
            <a:r>
              <a:rPr lang="lv-LV" dirty="0"/>
              <a:t> (7) Šā panta pirmajā daļā minētā informācija publiskās varas institūcijas tīmekļvietnē glabājama piecus gadus.</a:t>
            </a:r>
          </a:p>
        </p:txBody>
      </p:sp>
    </p:spTree>
    <p:extLst>
      <p:ext uri="{BB962C8B-B14F-4D97-AF65-F5344CB8AC3E}">
        <p14:creationId xmlns:p14="http://schemas.microsoft.com/office/powerpoint/2010/main" val="1977137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a:t>Lobēšanas </a:t>
            </a:r>
            <a:r>
              <a:rPr lang="lv-LV" b="1" u="sng" dirty="0" smtClean="0"/>
              <a:t>reģistri - </a:t>
            </a:r>
            <a:r>
              <a:rPr lang="lv-LV" b="1" dirty="0"/>
              <a:t>Dānija</a:t>
            </a:r>
            <a:endParaRPr lang="lv-LV" dirty="0"/>
          </a:p>
        </p:txBody>
      </p:sp>
      <p:sp>
        <p:nvSpPr>
          <p:cNvPr id="3" name="Content Placeholder 2"/>
          <p:cNvSpPr>
            <a:spLocks noGrp="1"/>
          </p:cNvSpPr>
          <p:nvPr>
            <p:ph idx="1"/>
          </p:nvPr>
        </p:nvSpPr>
        <p:spPr>
          <a:xfrm>
            <a:off x="692727" y="1560944"/>
            <a:ext cx="10661073" cy="4830619"/>
          </a:xfrm>
        </p:spPr>
        <p:txBody>
          <a:bodyPr>
            <a:normAutofit/>
          </a:bodyPr>
          <a:lstStyle/>
          <a:p>
            <a:pPr marL="0" indent="0">
              <a:buNone/>
            </a:pPr>
            <a:r>
              <a:rPr lang="lv-LV" dirty="0" smtClean="0"/>
              <a:t>Reģistru ieviest nav paredzēts. </a:t>
            </a:r>
          </a:p>
          <a:p>
            <a:pPr marL="0" indent="0">
              <a:buNone/>
            </a:pPr>
            <a:r>
              <a:rPr lang="lv-LV" dirty="0" smtClean="0"/>
              <a:t>Deputātiem </a:t>
            </a:r>
            <a:r>
              <a:rPr lang="lv-LV" dirty="0"/>
              <a:t>parlamenta vietnē ir saite (2016. gada informācija) uz personīgajām vai partiju vietnēm, kurās, pēc brīvprātības principa, viņi apraksta kontaktus ar lobistiem.</a:t>
            </a:r>
          </a:p>
        </p:txBody>
      </p:sp>
    </p:spTree>
    <p:extLst>
      <p:ext uri="{BB962C8B-B14F-4D97-AF65-F5344CB8AC3E}">
        <p14:creationId xmlns:p14="http://schemas.microsoft.com/office/powerpoint/2010/main" val="36245029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a:t>Lobēšanas </a:t>
            </a:r>
            <a:r>
              <a:rPr lang="lv-LV" b="1" u="sng" dirty="0" smtClean="0"/>
              <a:t>reģistri – </a:t>
            </a:r>
            <a:r>
              <a:rPr lang="lv-LV" b="1" dirty="0" smtClean="0"/>
              <a:t>Francija (1)</a:t>
            </a:r>
            <a:endParaRPr lang="lv-LV" dirty="0"/>
          </a:p>
        </p:txBody>
      </p:sp>
      <p:sp>
        <p:nvSpPr>
          <p:cNvPr id="3" name="Content Placeholder 2"/>
          <p:cNvSpPr>
            <a:spLocks noGrp="1"/>
          </p:cNvSpPr>
          <p:nvPr>
            <p:ph idx="1"/>
          </p:nvPr>
        </p:nvSpPr>
        <p:spPr>
          <a:xfrm>
            <a:off x="692727" y="1560944"/>
            <a:ext cx="10661073" cy="4830619"/>
          </a:xfrm>
        </p:spPr>
        <p:txBody>
          <a:bodyPr>
            <a:normAutofit/>
          </a:bodyPr>
          <a:lstStyle/>
          <a:p>
            <a:pPr marL="0" indent="0">
              <a:buNone/>
            </a:pPr>
            <a:r>
              <a:rPr lang="lv-LV" dirty="0"/>
              <a:t>Obligātā </a:t>
            </a:r>
            <a:r>
              <a:rPr lang="lv-LV" dirty="0" smtClean="0"/>
              <a:t>reģistrēšanās. </a:t>
            </a:r>
          </a:p>
          <a:p>
            <a:pPr marL="0" indent="0">
              <a:buNone/>
            </a:pPr>
            <a:endParaRPr lang="lv-LV" dirty="0" smtClean="0"/>
          </a:p>
          <a:p>
            <a:pPr marL="0" indent="0">
              <a:buNone/>
            </a:pPr>
            <a:r>
              <a:rPr lang="lv-LV" dirty="0"/>
              <a:t>Lobētāji:</a:t>
            </a:r>
          </a:p>
          <a:p>
            <a:pPr lvl="0"/>
            <a:r>
              <a:rPr lang="lv-LV" dirty="0"/>
              <a:t>fiziskās vai juridiskās personas;</a:t>
            </a:r>
          </a:p>
          <a:p>
            <a:pPr lvl="0"/>
            <a:r>
              <a:rPr lang="lv-LV" dirty="0"/>
              <a:t>sabiedriskās organizācijas; </a:t>
            </a:r>
          </a:p>
          <a:p>
            <a:pPr lvl="0"/>
            <a:r>
              <a:rPr lang="lv-LV" dirty="0"/>
              <a:t>komerciālas grupas un tirdzniecības palātas.</a:t>
            </a:r>
          </a:p>
        </p:txBody>
      </p:sp>
    </p:spTree>
    <p:extLst>
      <p:ext uri="{BB962C8B-B14F-4D97-AF65-F5344CB8AC3E}">
        <p14:creationId xmlns:p14="http://schemas.microsoft.com/office/powerpoint/2010/main" val="35678450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a:t>Lobēšanas </a:t>
            </a:r>
            <a:r>
              <a:rPr lang="lv-LV" b="1" u="sng" dirty="0" smtClean="0"/>
              <a:t>reģistri – </a:t>
            </a:r>
            <a:r>
              <a:rPr lang="lv-LV" b="1" dirty="0" smtClean="0"/>
              <a:t>Francija (2)</a:t>
            </a:r>
            <a:endParaRPr lang="lv-LV" dirty="0"/>
          </a:p>
        </p:txBody>
      </p:sp>
      <p:sp>
        <p:nvSpPr>
          <p:cNvPr id="3" name="Content Placeholder 2"/>
          <p:cNvSpPr>
            <a:spLocks noGrp="1"/>
          </p:cNvSpPr>
          <p:nvPr>
            <p:ph idx="1"/>
          </p:nvPr>
        </p:nvSpPr>
        <p:spPr>
          <a:xfrm>
            <a:off x="692727" y="1560944"/>
            <a:ext cx="10661073" cy="4830619"/>
          </a:xfrm>
        </p:spPr>
        <p:txBody>
          <a:bodyPr>
            <a:normAutofit/>
          </a:bodyPr>
          <a:lstStyle/>
          <a:p>
            <a:pPr marL="0" indent="0">
              <a:buNone/>
            </a:pPr>
            <a:r>
              <a:rPr lang="lv-LV" dirty="0"/>
              <a:t>Līdz 2021. gada jūnijam lobētās personas (lobēšanas mērķi):</a:t>
            </a:r>
          </a:p>
          <a:p>
            <a:pPr lvl="0"/>
            <a:r>
              <a:rPr lang="lv-LV" dirty="0"/>
              <a:t>valdības locekļi; </a:t>
            </a:r>
          </a:p>
          <a:p>
            <a:pPr lvl="0"/>
            <a:r>
              <a:rPr lang="lv-LV" dirty="0"/>
              <a:t>ministriju darbinieki; </a:t>
            </a:r>
          </a:p>
          <a:p>
            <a:pPr lvl="0"/>
            <a:r>
              <a:rPr lang="lv-LV" dirty="0"/>
              <a:t>Nacionālās asamblejas vai Senāta locekļi; </a:t>
            </a:r>
          </a:p>
          <a:p>
            <a:pPr lvl="0"/>
            <a:r>
              <a:rPr lang="lv-LV" dirty="0"/>
              <a:t>parlamentārās grupas; </a:t>
            </a:r>
          </a:p>
          <a:p>
            <a:pPr lvl="0"/>
            <a:r>
              <a:rPr lang="lv-LV" dirty="0"/>
              <a:t>Nacionālās asamblejas vai Senāta priekšsēdētāji; </a:t>
            </a:r>
          </a:p>
          <a:p>
            <a:pPr lvl="0"/>
            <a:r>
              <a:rPr lang="lv-LV" dirty="0"/>
              <a:t>Francijas prezidenta sekretariāta darbinieki; </a:t>
            </a:r>
          </a:p>
          <a:p>
            <a:pPr lvl="0"/>
            <a:r>
              <a:rPr lang="lv-LV" dirty="0"/>
              <a:t>sekretariātu direktori; </a:t>
            </a:r>
          </a:p>
          <a:p>
            <a:pPr lvl="0"/>
            <a:r>
              <a:rPr lang="lv-LV" dirty="0"/>
              <a:t>pilnvarotas personas, kuras ieceltas ar atsevišķu valdības lēmumu. </a:t>
            </a:r>
          </a:p>
        </p:txBody>
      </p:sp>
    </p:spTree>
    <p:extLst>
      <p:ext uri="{BB962C8B-B14F-4D97-AF65-F5344CB8AC3E}">
        <p14:creationId xmlns:p14="http://schemas.microsoft.com/office/powerpoint/2010/main" val="1396576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a:t>Lobēšanas </a:t>
            </a:r>
            <a:r>
              <a:rPr lang="lv-LV" b="1" u="sng" dirty="0" smtClean="0"/>
              <a:t>reģistri – </a:t>
            </a:r>
            <a:r>
              <a:rPr lang="lv-LV" b="1" dirty="0" smtClean="0"/>
              <a:t>Francija (3)</a:t>
            </a:r>
            <a:endParaRPr lang="lv-LV" dirty="0"/>
          </a:p>
        </p:txBody>
      </p:sp>
      <p:sp>
        <p:nvSpPr>
          <p:cNvPr id="3" name="Content Placeholder 2"/>
          <p:cNvSpPr>
            <a:spLocks noGrp="1"/>
          </p:cNvSpPr>
          <p:nvPr>
            <p:ph idx="1"/>
          </p:nvPr>
        </p:nvSpPr>
        <p:spPr>
          <a:xfrm>
            <a:off x="692727" y="2974109"/>
            <a:ext cx="10661073" cy="3417454"/>
          </a:xfrm>
        </p:spPr>
        <p:txBody>
          <a:bodyPr>
            <a:normAutofit/>
          </a:bodyPr>
          <a:lstStyle/>
          <a:p>
            <a:pPr marL="0" indent="0">
              <a:buNone/>
            </a:pPr>
            <a:r>
              <a:rPr lang="lv-LV" dirty="0"/>
              <a:t>No 2021. gada jūlija lobētās personas (lobēšanas mērķi) būs arī:</a:t>
            </a:r>
          </a:p>
          <a:p>
            <a:pPr lvl="0"/>
            <a:r>
              <a:rPr lang="lv-LV" dirty="0"/>
              <a:t>vietējā līmeņa izpildvaras institūciju atsevišķi darbinieki; </a:t>
            </a:r>
          </a:p>
          <a:p>
            <a:pPr lvl="0"/>
            <a:r>
              <a:rPr lang="lv-LV" dirty="0"/>
              <a:t>nodaļu vadītāji un viņu vietnieki.</a:t>
            </a:r>
          </a:p>
        </p:txBody>
      </p:sp>
    </p:spTree>
    <p:extLst>
      <p:ext uri="{BB962C8B-B14F-4D97-AF65-F5344CB8AC3E}">
        <p14:creationId xmlns:p14="http://schemas.microsoft.com/office/powerpoint/2010/main" val="8936169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a:t>Lobēšanas </a:t>
            </a:r>
            <a:r>
              <a:rPr lang="lv-LV" b="1" u="sng" dirty="0" smtClean="0"/>
              <a:t>reģistri – </a:t>
            </a:r>
            <a:r>
              <a:rPr lang="lv-LV" b="1" dirty="0" smtClean="0"/>
              <a:t>Francija (4)</a:t>
            </a:r>
            <a:endParaRPr lang="lv-LV" dirty="0"/>
          </a:p>
        </p:txBody>
      </p:sp>
      <p:sp>
        <p:nvSpPr>
          <p:cNvPr id="3" name="Content Placeholder 2"/>
          <p:cNvSpPr>
            <a:spLocks noGrp="1"/>
          </p:cNvSpPr>
          <p:nvPr>
            <p:ph idx="1"/>
          </p:nvPr>
        </p:nvSpPr>
        <p:spPr>
          <a:xfrm>
            <a:off x="692727" y="1293091"/>
            <a:ext cx="10661073" cy="5098472"/>
          </a:xfrm>
        </p:spPr>
        <p:txBody>
          <a:bodyPr>
            <a:normAutofit/>
          </a:bodyPr>
          <a:lstStyle/>
          <a:p>
            <a:pPr marL="0" indent="0">
              <a:buNone/>
            </a:pPr>
            <a:r>
              <a:rPr lang="lv-LV" dirty="0"/>
              <a:t>Informācija, kas jāsniedz reģistrējamajiem, ir līdzīga Eiropas Pārredzamības reģistrā (</a:t>
            </a:r>
            <a:r>
              <a:rPr lang="lv-LV" dirty="0" err="1"/>
              <a:t>European</a:t>
            </a:r>
            <a:r>
              <a:rPr lang="lv-LV" dirty="0"/>
              <a:t> </a:t>
            </a:r>
            <a:r>
              <a:rPr lang="lv-LV" dirty="0" err="1"/>
              <a:t>Transparency</a:t>
            </a:r>
            <a:r>
              <a:rPr lang="lv-LV" dirty="0"/>
              <a:t> </a:t>
            </a:r>
            <a:r>
              <a:rPr lang="lv-LV" dirty="0" err="1"/>
              <a:t>Register</a:t>
            </a:r>
            <a:r>
              <a:rPr lang="lv-LV" dirty="0"/>
              <a:t>) prasītajai (</a:t>
            </a:r>
            <a:r>
              <a:rPr lang="lv-LV" u="sng" dirty="0">
                <a:hlinkClick r:id="rId2"/>
              </a:rPr>
              <a:t>https://ec.europa.eu/transparencyregister/public/homePage.do</a:t>
            </a:r>
            <a:r>
              <a:rPr lang="lv-LV" dirty="0"/>
              <a:t>).</a:t>
            </a:r>
          </a:p>
          <a:p>
            <a:pPr marL="0" indent="0">
              <a:buNone/>
            </a:pPr>
            <a:endParaRPr lang="lv-LV" dirty="0"/>
          </a:p>
          <a:p>
            <a:pPr marL="0" indent="0">
              <a:buNone/>
            </a:pPr>
            <a:r>
              <a:rPr lang="lv-LV" dirty="0"/>
              <a:t>No Analītiskā dienesta pētījuma:</a:t>
            </a:r>
          </a:p>
          <a:p>
            <a:r>
              <a:rPr lang="lv-LV" dirty="0" smtClean="0"/>
              <a:t>Lobējošās </a:t>
            </a:r>
            <a:r>
              <a:rPr lang="lv-LV" dirty="0"/>
              <a:t>personas vārds / nosaukums;</a:t>
            </a:r>
          </a:p>
          <a:p>
            <a:r>
              <a:rPr lang="lv-LV" dirty="0" smtClean="0"/>
              <a:t>Kontaktinformācija </a:t>
            </a:r>
            <a:r>
              <a:rPr lang="lv-LV" dirty="0"/>
              <a:t>(nav publiski pieejama);</a:t>
            </a:r>
          </a:p>
          <a:p>
            <a:r>
              <a:rPr lang="lv-LV" dirty="0" smtClean="0"/>
              <a:t>Lobējošās </a:t>
            </a:r>
            <a:r>
              <a:rPr lang="lv-LV" dirty="0"/>
              <a:t>personas darba devēja vārds / nosaukums;</a:t>
            </a:r>
          </a:p>
          <a:p>
            <a:r>
              <a:rPr lang="lv-LV" dirty="0" smtClean="0"/>
              <a:t>Lobējamais </a:t>
            </a:r>
            <a:r>
              <a:rPr lang="lv-LV" dirty="0"/>
              <a:t>jautājums.</a:t>
            </a:r>
          </a:p>
        </p:txBody>
      </p:sp>
    </p:spTree>
    <p:extLst>
      <p:ext uri="{BB962C8B-B14F-4D97-AF65-F5344CB8AC3E}">
        <p14:creationId xmlns:p14="http://schemas.microsoft.com/office/powerpoint/2010/main" val="2438447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a:t>Lobēšanas </a:t>
            </a:r>
            <a:r>
              <a:rPr lang="lv-LV" b="1" u="sng" dirty="0" smtClean="0"/>
              <a:t>reģistri – </a:t>
            </a:r>
            <a:r>
              <a:rPr lang="lv-LV" b="1" dirty="0" smtClean="0"/>
              <a:t>Francija (5)</a:t>
            </a:r>
            <a:endParaRPr lang="lv-LV" dirty="0"/>
          </a:p>
        </p:txBody>
      </p:sp>
      <p:sp>
        <p:nvSpPr>
          <p:cNvPr id="3" name="Content Placeholder 2"/>
          <p:cNvSpPr>
            <a:spLocks noGrp="1"/>
          </p:cNvSpPr>
          <p:nvPr>
            <p:ph idx="1"/>
          </p:nvPr>
        </p:nvSpPr>
        <p:spPr>
          <a:xfrm>
            <a:off x="692727" y="1293091"/>
            <a:ext cx="10661073" cy="5098472"/>
          </a:xfrm>
        </p:spPr>
        <p:txBody>
          <a:bodyPr>
            <a:normAutofit/>
          </a:bodyPr>
          <a:lstStyle/>
          <a:p>
            <a:pPr marL="0" indent="0">
              <a:buNone/>
            </a:pPr>
            <a:r>
              <a:rPr lang="lv-LV" dirty="0"/>
              <a:t>Informācija, kas jāsniedz reģistrējamajiem, ir līdzīga Eiropas Pārredzamības reģistrā (</a:t>
            </a:r>
            <a:r>
              <a:rPr lang="lv-LV" dirty="0" err="1"/>
              <a:t>European</a:t>
            </a:r>
            <a:r>
              <a:rPr lang="lv-LV" dirty="0"/>
              <a:t> </a:t>
            </a:r>
            <a:r>
              <a:rPr lang="lv-LV" dirty="0" err="1"/>
              <a:t>Transparency</a:t>
            </a:r>
            <a:r>
              <a:rPr lang="lv-LV" dirty="0"/>
              <a:t> </a:t>
            </a:r>
            <a:r>
              <a:rPr lang="lv-LV" dirty="0" err="1"/>
              <a:t>Register</a:t>
            </a:r>
            <a:r>
              <a:rPr lang="lv-LV" dirty="0"/>
              <a:t>) prasītajai (</a:t>
            </a:r>
            <a:r>
              <a:rPr lang="lv-LV" u="sng" dirty="0">
                <a:hlinkClick r:id="rId2"/>
              </a:rPr>
              <a:t>https://ec.europa.eu/transparencyregister/public/homePage.do</a:t>
            </a:r>
            <a:r>
              <a:rPr lang="lv-LV" dirty="0"/>
              <a:t>).</a:t>
            </a:r>
          </a:p>
          <a:p>
            <a:pPr marL="0" indent="0">
              <a:buNone/>
            </a:pPr>
            <a:endParaRPr lang="lv-LV" dirty="0"/>
          </a:p>
          <a:p>
            <a:pPr marL="0" indent="0">
              <a:buNone/>
            </a:pPr>
            <a:r>
              <a:rPr lang="lv-LV" dirty="0"/>
              <a:t>No Analītiskā dienesta pētījuma:</a:t>
            </a:r>
          </a:p>
          <a:p>
            <a:r>
              <a:rPr lang="lv-LV" dirty="0" smtClean="0"/>
              <a:t>Lobējošās </a:t>
            </a:r>
            <a:r>
              <a:rPr lang="lv-LV" dirty="0"/>
              <a:t>personas vārds / nosaukums;</a:t>
            </a:r>
          </a:p>
          <a:p>
            <a:r>
              <a:rPr lang="lv-LV" dirty="0" smtClean="0"/>
              <a:t>Kontaktinformācija </a:t>
            </a:r>
            <a:r>
              <a:rPr lang="lv-LV" dirty="0"/>
              <a:t>(nav publiski pieejama);</a:t>
            </a:r>
          </a:p>
          <a:p>
            <a:r>
              <a:rPr lang="lv-LV" dirty="0" smtClean="0"/>
              <a:t>Lobējošās </a:t>
            </a:r>
            <a:r>
              <a:rPr lang="lv-LV" dirty="0"/>
              <a:t>personas darba devēja vārds / nosaukums;</a:t>
            </a:r>
          </a:p>
          <a:p>
            <a:r>
              <a:rPr lang="lv-LV" dirty="0" smtClean="0"/>
              <a:t>Lobējamais </a:t>
            </a:r>
            <a:r>
              <a:rPr lang="lv-LV" dirty="0"/>
              <a:t>jautājums.</a:t>
            </a:r>
          </a:p>
        </p:txBody>
      </p:sp>
    </p:spTree>
    <p:extLst>
      <p:ext uri="{BB962C8B-B14F-4D97-AF65-F5344CB8AC3E}">
        <p14:creationId xmlns:p14="http://schemas.microsoft.com/office/powerpoint/2010/main" val="42540057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a:t>Lobēšanas </a:t>
            </a:r>
            <a:r>
              <a:rPr lang="lv-LV" b="1" u="sng" dirty="0" smtClean="0"/>
              <a:t>reģistri – </a:t>
            </a:r>
            <a:r>
              <a:rPr lang="lv-LV" b="1" dirty="0"/>
              <a:t>Itālija</a:t>
            </a:r>
            <a:r>
              <a:rPr lang="lv-LV" b="1" dirty="0" smtClean="0"/>
              <a:t> (1)</a:t>
            </a:r>
            <a:endParaRPr lang="lv-LV" dirty="0"/>
          </a:p>
        </p:txBody>
      </p:sp>
      <p:sp>
        <p:nvSpPr>
          <p:cNvPr id="3" name="Content Placeholder 2"/>
          <p:cNvSpPr>
            <a:spLocks noGrp="1"/>
          </p:cNvSpPr>
          <p:nvPr>
            <p:ph idx="1"/>
          </p:nvPr>
        </p:nvSpPr>
        <p:spPr>
          <a:xfrm>
            <a:off x="692727" y="1293091"/>
            <a:ext cx="10661073" cy="5098472"/>
          </a:xfrm>
        </p:spPr>
        <p:txBody>
          <a:bodyPr>
            <a:normAutofit/>
          </a:bodyPr>
          <a:lstStyle/>
          <a:p>
            <a:pPr marL="0" indent="0">
              <a:buNone/>
            </a:pPr>
            <a:r>
              <a:rPr lang="lv-LV" dirty="0"/>
              <a:t>Ir lobētāju reģistrs</a:t>
            </a:r>
            <a:r>
              <a:rPr lang="lv-LV" dirty="0" smtClean="0"/>
              <a:t>.</a:t>
            </a:r>
          </a:p>
          <a:p>
            <a:pPr marL="0" indent="0">
              <a:buNone/>
            </a:pPr>
            <a:endParaRPr lang="lv-LV" dirty="0"/>
          </a:p>
          <a:p>
            <a:pPr marL="0" indent="0">
              <a:buNone/>
            </a:pPr>
            <a:r>
              <a:rPr lang="lv-LV" dirty="0"/>
              <a:t>Regulējums attiecas uz:</a:t>
            </a:r>
          </a:p>
          <a:p>
            <a:pPr lvl="0"/>
            <a:r>
              <a:rPr lang="lv-LV" dirty="0"/>
              <a:t>privātajiem uzņēmumiem; </a:t>
            </a:r>
          </a:p>
          <a:p>
            <a:pPr lvl="0"/>
            <a:r>
              <a:rPr lang="lv-LV" dirty="0"/>
              <a:t>arodbiedrībām un organizācijām, kas aizstāv strādājošo tiesības; </a:t>
            </a:r>
          </a:p>
          <a:p>
            <a:pPr lvl="0"/>
            <a:r>
              <a:rPr lang="lv-LV" dirty="0"/>
              <a:t>NVO; </a:t>
            </a:r>
          </a:p>
          <a:p>
            <a:pPr lvl="0"/>
            <a:r>
              <a:rPr lang="lv-LV" dirty="0"/>
              <a:t>biznesa asociācijām; </a:t>
            </a:r>
          </a:p>
          <a:p>
            <a:pPr lvl="0"/>
            <a:r>
              <a:rPr lang="lv-LV" dirty="0"/>
              <a:t>tirdzniecības asociācijām; </a:t>
            </a:r>
          </a:p>
          <a:p>
            <a:pPr lvl="0"/>
            <a:r>
              <a:rPr lang="lv-LV" dirty="0"/>
              <a:t>patērētāju tiesību asociācijām; </a:t>
            </a:r>
          </a:p>
          <a:p>
            <a:r>
              <a:rPr lang="lv-LV" dirty="0"/>
              <a:t>bijušajiem parlamentāriešiem. </a:t>
            </a:r>
          </a:p>
        </p:txBody>
      </p:sp>
    </p:spTree>
    <p:extLst>
      <p:ext uri="{BB962C8B-B14F-4D97-AF65-F5344CB8AC3E}">
        <p14:creationId xmlns:p14="http://schemas.microsoft.com/office/powerpoint/2010/main" val="38453875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Iespējamais nosaukums</a:t>
            </a:r>
            <a:endParaRPr lang="lv-LV" dirty="0"/>
          </a:p>
        </p:txBody>
      </p:sp>
      <p:sp>
        <p:nvSpPr>
          <p:cNvPr id="3" name="Content Placeholder 2"/>
          <p:cNvSpPr>
            <a:spLocks noGrp="1"/>
          </p:cNvSpPr>
          <p:nvPr>
            <p:ph idx="1"/>
          </p:nvPr>
        </p:nvSpPr>
        <p:spPr>
          <a:xfrm>
            <a:off x="838200" y="1825625"/>
            <a:ext cx="10515600" cy="3448339"/>
          </a:xfrm>
        </p:spPr>
        <p:txBody>
          <a:bodyPr>
            <a:normAutofit/>
          </a:bodyPr>
          <a:lstStyle/>
          <a:p>
            <a:r>
              <a:rPr lang="lv-LV" b="1" dirty="0"/>
              <a:t>Interešu pārstāvības atklātības </a:t>
            </a:r>
            <a:r>
              <a:rPr lang="lv-LV" b="1" dirty="0" smtClean="0"/>
              <a:t>likums</a:t>
            </a:r>
          </a:p>
          <a:p>
            <a:endParaRPr lang="lv-LV" b="1" dirty="0"/>
          </a:p>
          <a:p>
            <a:r>
              <a:rPr lang="lv-LV" i="1" u="sng" dirty="0" smtClean="0"/>
              <a:t>Alternatīvas</a:t>
            </a:r>
          </a:p>
          <a:p>
            <a:pPr lvl="1"/>
            <a:r>
              <a:rPr lang="lv-LV" b="1" dirty="0" smtClean="0"/>
              <a:t>Interešu pārstāvības un lobija atklātības likums</a:t>
            </a:r>
          </a:p>
          <a:p>
            <a:pPr lvl="1"/>
            <a:r>
              <a:rPr lang="lv-LV" b="1" dirty="0" smtClean="0"/>
              <a:t>Lobēšanas </a:t>
            </a:r>
            <a:r>
              <a:rPr lang="lv-LV" b="1" dirty="0" err="1" smtClean="0"/>
              <a:t>atklatības</a:t>
            </a:r>
            <a:r>
              <a:rPr lang="lv-LV" b="1" dirty="0" smtClean="0"/>
              <a:t> likums</a:t>
            </a:r>
          </a:p>
          <a:p>
            <a:pPr lvl="1"/>
            <a:endParaRPr lang="lv-LV" dirty="0"/>
          </a:p>
          <a:p>
            <a:pPr marL="0" indent="0">
              <a:buNone/>
            </a:pPr>
            <a:endParaRPr lang="lv-LV" dirty="0"/>
          </a:p>
        </p:txBody>
      </p:sp>
    </p:spTree>
    <p:extLst>
      <p:ext uri="{BB962C8B-B14F-4D97-AF65-F5344CB8AC3E}">
        <p14:creationId xmlns:p14="http://schemas.microsoft.com/office/powerpoint/2010/main" val="4557792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a:t>Lobēšanas </a:t>
            </a:r>
            <a:r>
              <a:rPr lang="lv-LV" b="1" u="sng" dirty="0" smtClean="0"/>
              <a:t>reģistri – </a:t>
            </a:r>
            <a:r>
              <a:rPr lang="lv-LV" b="1" dirty="0"/>
              <a:t>Itālija</a:t>
            </a:r>
            <a:r>
              <a:rPr lang="lv-LV" b="1" dirty="0" smtClean="0"/>
              <a:t> (2)</a:t>
            </a:r>
            <a:endParaRPr lang="lv-LV" dirty="0"/>
          </a:p>
        </p:txBody>
      </p:sp>
      <p:sp>
        <p:nvSpPr>
          <p:cNvPr id="3" name="Content Placeholder 2"/>
          <p:cNvSpPr>
            <a:spLocks noGrp="1"/>
          </p:cNvSpPr>
          <p:nvPr>
            <p:ph idx="1"/>
          </p:nvPr>
        </p:nvSpPr>
        <p:spPr>
          <a:xfrm>
            <a:off x="692727" y="2780145"/>
            <a:ext cx="10661073" cy="2373746"/>
          </a:xfrm>
        </p:spPr>
        <p:txBody>
          <a:bodyPr>
            <a:normAutofit/>
          </a:bodyPr>
          <a:lstStyle/>
          <a:p>
            <a:pPr marL="0" indent="0">
              <a:buNone/>
            </a:pPr>
            <a:r>
              <a:rPr lang="lv-LV" dirty="0"/>
              <a:t>Reģistrā iekļauti dažādi lobētāji, sākot no starptautiskām nevalstiskām organizācijām un daudznacionāliem uzņēmumiem līdz pat privātpersonām.</a:t>
            </a:r>
          </a:p>
        </p:txBody>
      </p:sp>
    </p:spTree>
    <p:extLst>
      <p:ext uri="{BB962C8B-B14F-4D97-AF65-F5344CB8AC3E}">
        <p14:creationId xmlns:p14="http://schemas.microsoft.com/office/powerpoint/2010/main" val="203762447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a:t>Lobēšanas </a:t>
            </a:r>
            <a:r>
              <a:rPr lang="lv-LV" b="1" u="sng" dirty="0" smtClean="0"/>
              <a:t>reģistri – </a:t>
            </a:r>
            <a:r>
              <a:rPr lang="lv-LV" b="1" dirty="0"/>
              <a:t>Itālija</a:t>
            </a:r>
            <a:r>
              <a:rPr lang="lv-LV" b="1" dirty="0" smtClean="0"/>
              <a:t> (3)</a:t>
            </a:r>
            <a:endParaRPr lang="lv-LV" dirty="0"/>
          </a:p>
        </p:txBody>
      </p:sp>
      <p:sp>
        <p:nvSpPr>
          <p:cNvPr id="3" name="Content Placeholder 2"/>
          <p:cNvSpPr>
            <a:spLocks noGrp="1"/>
          </p:cNvSpPr>
          <p:nvPr>
            <p:ph idx="1"/>
          </p:nvPr>
        </p:nvSpPr>
        <p:spPr>
          <a:xfrm>
            <a:off x="692727" y="2780145"/>
            <a:ext cx="10661073" cy="2373746"/>
          </a:xfrm>
        </p:spPr>
        <p:txBody>
          <a:bodyPr>
            <a:normAutofit/>
          </a:bodyPr>
          <a:lstStyle/>
          <a:p>
            <a:r>
              <a:rPr lang="lv-LV" dirty="0"/>
              <a:t>Katrai personai, kas pārstāv intereses, līdz attiecīgā gada 31. decembrim ir jāiesniedz ziņojums, uzrādot informāciju par visiem interešu pārstāvniecības veidiem, to personu sarakstu, ar kurām notiek saziņa, sarunu un lobēšanas priekšmetiem un kā interesēs tas tika veikts.</a:t>
            </a:r>
          </a:p>
        </p:txBody>
      </p:sp>
    </p:spTree>
    <p:extLst>
      <p:ext uri="{BB962C8B-B14F-4D97-AF65-F5344CB8AC3E}">
        <p14:creationId xmlns:p14="http://schemas.microsoft.com/office/powerpoint/2010/main" val="5595439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a:t>Lobēšanas </a:t>
            </a:r>
            <a:r>
              <a:rPr lang="lv-LV" b="1" u="sng" dirty="0" smtClean="0"/>
              <a:t>reģistri – </a:t>
            </a:r>
            <a:r>
              <a:rPr lang="lv-LV" b="1" dirty="0"/>
              <a:t>Itālija</a:t>
            </a:r>
            <a:r>
              <a:rPr lang="lv-LV" b="1" dirty="0" smtClean="0"/>
              <a:t> (4)</a:t>
            </a:r>
            <a:endParaRPr lang="lv-LV" dirty="0"/>
          </a:p>
        </p:txBody>
      </p:sp>
      <p:sp>
        <p:nvSpPr>
          <p:cNvPr id="3" name="Content Placeholder 2"/>
          <p:cNvSpPr>
            <a:spLocks noGrp="1"/>
          </p:cNvSpPr>
          <p:nvPr>
            <p:ph idx="1"/>
          </p:nvPr>
        </p:nvSpPr>
        <p:spPr>
          <a:xfrm>
            <a:off x="692727" y="1514764"/>
            <a:ext cx="10661073" cy="5089236"/>
          </a:xfrm>
        </p:spPr>
        <p:txBody>
          <a:bodyPr>
            <a:normAutofit/>
          </a:bodyPr>
          <a:lstStyle/>
          <a:p>
            <a:pPr marL="0" indent="0">
              <a:buNone/>
            </a:pPr>
            <a:r>
              <a:rPr lang="lv-LV" dirty="0"/>
              <a:t>No Analītiskā dienesta pētījuma:</a:t>
            </a:r>
          </a:p>
          <a:p>
            <a:pPr lvl="0"/>
            <a:r>
              <a:rPr lang="lv-LV" dirty="0"/>
              <a:t>Lobējošās personas vārds / nosaukums;</a:t>
            </a:r>
          </a:p>
          <a:p>
            <a:pPr lvl="0"/>
            <a:r>
              <a:rPr lang="lv-LV" dirty="0"/>
              <a:t>Kontaktinformācija (nav publiski pieejama);</a:t>
            </a:r>
          </a:p>
          <a:p>
            <a:pPr lvl="0"/>
            <a:r>
              <a:rPr lang="lv-LV" dirty="0"/>
              <a:t>Lobēšanas pakalpojumu klients;</a:t>
            </a:r>
          </a:p>
          <a:p>
            <a:pPr lvl="0"/>
            <a:r>
              <a:rPr lang="lv-LV" dirty="0"/>
              <a:t>Lobējošās personas darba devēja vārds / nosaukums;</a:t>
            </a:r>
          </a:p>
          <a:p>
            <a:pPr lvl="0"/>
            <a:r>
              <a:rPr lang="lv-LV" dirty="0"/>
              <a:t>Lobējamais jautājums;</a:t>
            </a:r>
          </a:p>
          <a:p>
            <a:pPr lvl="0"/>
            <a:r>
              <a:rPr lang="lv-LV" dirty="0"/>
              <a:t>Tiesību aktu priekšlikumu, likumprojektu, regulējuma, politiku, programmu, dotāciju, iemaksu vai līgumu nosaukums vai apraksts;</a:t>
            </a:r>
          </a:p>
          <a:p>
            <a:pPr lvl="0"/>
            <a:r>
              <a:rPr lang="lv-LV" dirty="0"/>
              <a:t>Izdevumu apmērs lobēšanas darbībām (nav publiski pieejama).</a:t>
            </a:r>
          </a:p>
        </p:txBody>
      </p:sp>
    </p:spTree>
    <p:extLst>
      <p:ext uri="{BB962C8B-B14F-4D97-AF65-F5344CB8AC3E}">
        <p14:creationId xmlns:p14="http://schemas.microsoft.com/office/powerpoint/2010/main" val="34139396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a:t>Lobēšanas </a:t>
            </a:r>
            <a:r>
              <a:rPr lang="lv-LV" b="1" u="sng" dirty="0" smtClean="0"/>
              <a:t>reģistri – </a:t>
            </a:r>
            <a:r>
              <a:rPr lang="lv-LV" b="1" dirty="0"/>
              <a:t>Lietuva</a:t>
            </a:r>
            <a:r>
              <a:rPr lang="lv-LV" b="1" dirty="0" smtClean="0"/>
              <a:t> (1)</a:t>
            </a:r>
            <a:endParaRPr lang="lv-LV" dirty="0"/>
          </a:p>
        </p:txBody>
      </p:sp>
      <p:sp>
        <p:nvSpPr>
          <p:cNvPr id="3" name="Content Placeholder 2"/>
          <p:cNvSpPr>
            <a:spLocks noGrp="1"/>
          </p:cNvSpPr>
          <p:nvPr>
            <p:ph idx="1"/>
          </p:nvPr>
        </p:nvSpPr>
        <p:spPr>
          <a:xfrm>
            <a:off x="692727" y="1514764"/>
            <a:ext cx="10661073" cy="5089236"/>
          </a:xfrm>
        </p:spPr>
        <p:txBody>
          <a:bodyPr>
            <a:normAutofit/>
          </a:bodyPr>
          <a:lstStyle/>
          <a:p>
            <a:r>
              <a:rPr lang="lv-LV" dirty="0"/>
              <a:t>Lobētāju reģistrs izveidots 2001. gadā. </a:t>
            </a:r>
          </a:p>
          <a:p>
            <a:r>
              <a:rPr lang="lv-LV" dirty="0"/>
              <a:t>Publiski pieejams</a:t>
            </a:r>
            <a:r>
              <a:rPr lang="lv-LV" dirty="0" smtClean="0"/>
              <a:t>.</a:t>
            </a:r>
          </a:p>
          <a:p>
            <a:endParaRPr lang="lv-LV" dirty="0"/>
          </a:p>
          <a:p>
            <a:r>
              <a:rPr lang="lv-LV" dirty="0"/>
              <a:t>Jāreģistrē vārds, uzvārds, lobējamais jautājums, institūcija, likumprojekts, ar kuru saistībā notiek lobēšana.</a:t>
            </a:r>
          </a:p>
          <a:p>
            <a:r>
              <a:rPr lang="lv-LV" dirty="0"/>
              <a:t>Bijušie deputāti un ministri nav tiesīgi reģistrēties kā lobētāji.</a:t>
            </a:r>
          </a:p>
        </p:txBody>
      </p:sp>
    </p:spTree>
    <p:extLst>
      <p:ext uri="{BB962C8B-B14F-4D97-AF65-F5344CB8AC3E}">
        <p14:creationId xmlns:p14="http://schemas.microsoft.com/office/powerpoint/2010/main" val="601963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a:t>Lobēšanas </a:t>
            </a:r>
            <a:r>
              <a:rPr lang="lv-LV" b="1" u="sng" dirty="0" smtClean="0"/>
              <a:t>reģistri – </a:t>
            </a:r>
            <a:r>
              <a:rPr lang="lv-LV" b="1" dirty="0"/>
              <a:t>Polija</a:t>
            </a:r>
            <a:r>
              <a:rPr lang="lv-LV" b="1" dirty="0" smtClean="0"/>
              <a:t> (1)</a:t>
            </a:r>
            <a:endParaRPr lang="lv-LV" dirty="0"/>
          </a:p>
        </p:txBody>
      </p:sp>
      <p:sp>
        <p:nvSpPr>
          <p:cNvPr id="3" name="Content Placeholder 2"/>
          <p:cNvSpPr>
            <a:spLocks noGrp="1"/>
          </p:cNvSpPr>
          <p:nvPr>
            <p:ph idx="1"/>
          </p:nvPr>
        </p:nvSpPr>
        <p:spPr>
          <a:xfrm>
            <a:off x="692727" y="1514764"/>
            <a:ext cx="10661073" cy="5089236"/>
          </a:xfrm>
        </p:spPr>
        <p:txBody>
          <a:bodyPr>
            <a:normAutofit/>
          </a:bodyPr>
          <a:lstStyle/>
          <a:p>
            <a:r>
              <a:rPr lang="lv-LV" dirty="0"/>
              <a:t>Lobētāju reģistrs ir publiski pieejams. Ieraksti apskatāmi kopš 2006. gada</a:t>
            </a:r>
            <a:r>
              <a:rPr lang="lv-LV" dirty="0" smtClean="0"/>
              <a:t>.</a:t>
            </a:r>
          </a:p>
          <a:p>
            <a:endParaRPr lang="lv-LV" dirty="0"/>
          </a:p>
          <a:p>
            <a:r>
              <a:rPr lang="lv-LV" dirty="0"/>
              <a:t>Tiek uzrādīts uzņēmuma nosaukums, juridiskā adrese, fiziskās personas vārds, uzvārds un adrese. Publiski nav pieejamas fizisko personu adreses</a:t>
            </a:r>
            <a:r>
              <a:rPr lang="lv-LV" dirty="0" smtClean="0"/>
              <a:t>.</a:t>
            </a:r>
            <a:endParaRPr lang="lv-LV" dirty="0"/>
          </a:p>
        </p:txBody>
      </p:sp>
    </p:spTree>
    <p:extLst>
      <p:ext uri="{BB962C8B-B14F-4D97-AF65-F5344CB8AC3E}">
        <p14:creationId xmlns:p14="http://schemas.microsoft.com/office/powerpoint/2010/main" val="29464286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a:t>Lobēšanas </a:t>
            </a:r>
            <a:r>
              <a:rPr lang="lv-LV" b="1" u="sng" dirty="0" smtClean="0"/>
              <a:t>reģistri – </a:t>
            </a:r>
            <a:r>
              <a:rPr lang="lv-LV" b="1" dirty="0"/>
              <a:t>Nīderlande</a:t>
            </a:r>
            <a:r>
              <a:rPr lang="lv-LV" b="1" dirty="0" smtClean="0"/>
              <a:t> (1)</a:t>
            </a:r>
            <a:endParaRPr lang="lv-LV" dirty="0"/>
          </a:p>
        </p:txBody>
      </p:sp>
      <p:sp>
        <p:nvSpPr>
          <p:cNvPr id="3" name="Content Placeholder 2"/>
          <p:cNvSpPr>
            <a:spLocks noGrp="1"/>
          </p:cNvSpPr>
          <p:nvPr>
            <p:ph idx="1"/>
          </p:nvPr>
        </p:nvSpPr>
        <p:spPr>
          <a:xfrm>
            <a:off x="692727" y="2382982"/>
            <a:ext cx="10661073" cy="3574473"/>
          </a:xfrm>
        </p:spPr>
        <p:txBody>
          <a:bodyPr>
            <a:normAutofit/>
          </a:bodyPr>
          <a:lstStyle/>
          <a:p>
            <a:r>
              <a:rPr lang="lv-LV" dirty="0"/>
              <a:t>Publiski pieejams saraksts ar subjektiem, kuri pieprasa piekļuvi Parlamentam. Nīderlandes Senāta pārstāvjiem nav reģistra, bet lobētājiem, kas ir reģistrēti parlamentā (un kuriem ir parlamenta nodrošināta drošības caurlaide), ir piekļuve arī Senāta </a:t>
            </a:r>
            <a:r>
              <a:rPr lang="lv-LV" dirty="0" smtClean="0"/>
              <a:t>ēkai</a:t>
            </a:r>
          </a:p>
          <a:p>
            <a:endParaRPr lang="lv-LV" dirty="0"/>
          </a:p>
          <a:p>
            <a:r>
              <a:rPr lang="lv-LV" dirty="0"/>
              <a:t>Reģistrā jānorāda vārds, darbavieta, pārstāvētās intereses.</a:t>
            </a:r>
          </a:p>
        </p:txBody>
      </p:sp>
    </p:spTree>
    <p:extLst>
      <p:ext uri="{BB962C8B-B14F-4D97-AF65-F5344CB8AC3E}">
        <p14:creationId xmlns:p14="http://schemas.microsoft.com/office/powerpoint/2010/main" val="8468583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a:t>Lobēšanas </a:t>
            </a:r>
            <a:r>
              <a:rPr lang="lv-LV" b="1" u="sng" dirty="0" smtClean="0"/>
              <a:t>reģistri – </a:t>
            </a:r>
            <a:r>
              <a:rPr lang="lv-LV" b="1" dirty="0"/>
              <a:t>Beļģija</a:t>
            </a:r>
            <a:r>
              <a:rPr lang="lv-LV" b="1" dirty="0" smtClean="0"/>
              <a:t> (1)</a:t>
            </a:r>
            <a:endParaRPr lang="lv-LV" dirty="0"/>
          </a:p>
        </p:txBody>
      </p:sp>
      <p:sp>
        <p:nvSpPr>
          <p:cNvPr id="3" name="Content Placeholder 2"/>
          <p:cNvSpPr>
            <a:spLocks noGrp="1"/>
          </p:cNvSpPr>
          <p:nvPr>
            <p:ph idx="1"/>
          </p:nvPr>
        </p:nvSpPr>
        <p:spPr>
          <a:xfrm>
            <a:off x="692727" y="1773382"/>
            <a:ext cx="10661073" cy="4184073"/>
          </a:xfrm>
        </p:spPr>
        <p:txBody>
          <a:bodyPr>
            <a:normAutofit/>
          </a:bodyPr>
          <a:lstStyle/>
          <a:p>
            <a:r>
              <a:rPr lang="lv-LV" dirty="0"/>
              <a:t>Par lobētājiem tiek uzskatītas šādas organizācijas: specializētas konsultāciju aģentūras, advokātu biroji un pašnodarbinātie konsultanti; “Iekšējie lobētāji”, arodbiedrības un profesionālās apvienības; nevalstiskās asociācijas; ideju laboratorijas, kā arī pētniecības un akadēmiskās iestādes; organizācijas, kas pārstāv baznīcas un reliģiskās kopienas; organizācijas, kas pārstāv vietējās, reģionālās un pašvaldību iestādes, kā arī citas publiskas vai jauktas struktūras. Turklāt tiek gaidīts, ka tiks reģistrētas visas organizācijas un pašnodarbinātās personas neatkarīgi no viņu juridiskā statusa, kuras ir saistītas ar reģistrā iekļautajām darbībām.</a:t>
            </a:r>
          </a:p>
        </p:txBody>
      </p:sp>
    </p:spTree>
    <p:extLst>
      <p:ext uri="{BB962C8B-B14F-4D97-AF65-F5344CB8AC3E}">
        <p14:creationId xmlns:p14="http://schemas.microsoft.com/office/powerpoint/2010/main" val="6774041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a:t>Lobēšanas </a:t>
            </a:r>
            <a:r>
              <a:rPr lang="lv-LV" b="1" u="sng" dirty="0" smtClean="0"/>
              <a:t>reģistri – </a:t>
            </a:r>
            <a:r>
              <a:rPr lang="lv-LV" b="1" dirty="0"/>
              <a:t>Beļģija</a:t>
            </a:r>
            <a:r>
              <a:rPr lang="lv-LV" b="1" dirty="0" smtClean="0"/>
              <a:t> (2)</a:t>
            </a:r>
            <a:endParaRPr lang="lv-LV" dirty="0"/>
          </a:p>
        </p:txBody>
      </p:sp>
      <p:sp>
        <p:nvSpPr>
          <p:cNvPr id="3" name="Content Placeholder 2"/>
          <p:cNvSpPr>
            <a:spLocks noGrp="1"/>
          </p:cNvSpPr>
          <p:nvPr>
            <p:ph idx="1"/>
          </p:nvPr>
        </p:nvSpPr>
        <p:spPr>
          <a:xfrm>
            <a:off x="692727" y="1773382"/>
            <a:ext cx="10661073" cy="4184073"/>
          </a:xfrm>
        </p:spPr>
        <p:txBody>
          <a:bodyPr>
            <a:normAutofit/>
          </a:bodyPr>
          <a:lstStyle/>
          <a:p>
            <a:r>
              <a:rPr lang="lv-LV" dirty="0"/>
              <a:t>Lobētāju reģistrs ir publisks, tas tiek publicēts palātas tīmekļa vietnē un to pārvalda palātas dienests. Reģistrā ir tāda informācija kā lobētāja personas dati, vārds, juridiskā forma, juridiskās adreses, tālruņa numurs, e-pasta adrese, uzņēmuma reģistrācijas numurs, uzņēmuma objekti, klientu vārdi, kurus pārstāv uzņēmums, iestāde vai organizācija.</a:t>
            </a:r>
          </a:p>
        </p:txBody>
      </p:sp>
    </p:spTree>
    <p:extLst>
      <p:ext uri="{BB962C8B-B14F-4D97-AF65-F5344CB8AC3E}">
        <p14:creationId xmlns:p14="http://schemas.microsoft.com/office/powerpoint/2010/main" val="35288454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smtClean="0"/>
              <a:t>Lobēšanas reģistri – </a:t>
            </a:r>
            <a:r>
              <a:rPr lang="lv-LV" b="1" dirty="0"/>
              <a:t>Austrija</a:t>
            </a:r>
            <a:r>
              <a:rPr lang="lv-LV" b="1" dirty="0" smtClean="0"/>
              <a:t> (1)</a:t>
            </a:r>
            <a:endParaRPr lang="lv-LV" dirty="0"/>
          </a:p>
        </p:txBody>
      </p:sp>
      <p:sp>
        <p:nvSpPr>
          <p:cNvPr id="3" name="Content Placeholder 2"/>
          <p:cNvSpPr>
            <a:spLocks noGrp="1"/>
          </p:cNvSpPr>
          <p:nvPr>
            <p:ph idx="1"/>
          </p:nvPr>
        </p:nvSpPr>
        <p:spPr>
          <a:xfrm>
            <a:off x="692727" y="1773382"/>
            <a:ext cx="10661073" cy="4184073"/>
          </a:xfrm>
        </p:spPr>
        <p:txBody>
          <a:bodyPr>
            <a:normAutofit fontScale="92500" lnSpcReduction="20000"/>
          </a:bodyPr>
          <a:lstStyle/>
          <a:p>
            <a:pPr marL="0" indent="0">
              <a:buNone/>
            </a:pPr>
            <a:r>
              <a:rPr lang="lv-LV" dirty="0"/>
              <a:t>Pirms nodarbošanās ar lobēšanu, lobētājiem jāreģistrējas “Lobēšanas un speciālo interešu grupu reģistrā”, kuru pārvalda Tieslietu ministrija. </a:t>
            </a:r>
            <a:r>
              <a:rPr lang="en-US" dirty="0" err="1"/>
              <a:t>Šis</a:t>
            </a:r>
            <a:r>
              <a:rPr lang="en-US" dirty="0"/>
              <a:t> </a:t>
            </a:r>
            <a:r>
              <a:rPr lang="en-US" dirty="0" err="1"/>
              <a:t>reģistrs</a:t>
            </a:r>
            <a:r>
              <a:rPr lang="en-US" dirty="0"/>
              <a:t> </a:t>
            </a:r>
            <a:r>
              <a:rPr lang="en-US" dirty="0" err="1"/>
              <a:t>ir</a:t>
            </a:r>
            <a:r>
              <a:rPr lang="en-US" dirty="0"/>
              <a:t> </a:t>
            </a:r>
            <a:r>
              <a:rPr lang="en-US" dirty="0" err="1"/>
              <a:t>publisks</a:t>
            </a:r>
            <a:r>
              <a:rPr lang="en-US" dirty="0"/>
              <a:t>, </a:t>
            </a:r>
            <a:r>
              <a:rPr lang="en-US" dirty="0" err="1"/>
              <a:t>organizācijām</a:t>
            </a:r>
            <a:r>
              <a:rPr lang="en-US" dirty="0"/>
              <a:t> </a:t>
            </a:r>
            <a:r>
              <a:rPr lang="en-US" dirty="0" err="1"/>
              <a:t>ir</a:t>
            </a:r>
            <a:r>
              <a:rPr lang="en-US" dirty="0"/>
              <a:t> </a:t>
            </a:r>
            <a:r>
              <a:rPr lang="en-US" dirty="0" err="1"/>
              <a:t>jāmaksā</a:t>
            </a:r>
            <a:r>
              <a:rPr lang="en-US" dirty="0"/>
              <a:t> </a:t>
            </a:r>
            <a:r>
              <a:rPr lang="en-US" dirty="0" err="1"/>
              <a:t>reģistrācijas</a:t>
            </a:r>
            <a:r>
              <a:rPr lang="en-US" dirty="0"/>
              <a:t> </a:t>
            </a:r>
            <a:r>
              <a:rPr lang="en-US" dirty="0" err="1"/>
              <a:t>maksa</a:t>
            </a:r>
            <a:r>
              <a:rPr lang="en-US" dirty="0"/>
              <a:t> no 105-630 EUR. </a:t>
            </a:r>
            <a:r>
              <a:rPr lang="en-US" dirty="0" err="1"/>
              <a:t>Pienākums</a:t>
            </a:r>
            <a:r>
              <a:rPr lang="en-US" dirty="0"/>
              <a:t> </a:t>
            </a:r>
            <a:r>
              <a:rPr lang="en-US" dirty="0" err="1"/>
              <a:t>reģistrēties</a:t>
            </a:r>
            <a:r>
              <a:rPr lang="en-US" dirty="0"/>
              <a:t> </a:t>
            </a:r>
            <a:r>
              <a:rPr lang="en-US" dirty="0" err="1"/>
              <a:t>ir</a:t>
            </a:r>
            <a:r>
              <a:rPr lang="en-US" dirty="0"/>
              <a:t>: </a:t>
            </a:r>
            <a:endParaRPr lang="lv-LV" dirty="0"/>
          </a:p>
          <a:p>
            <a:r>
              <a:rPr lang="en-US" dirty="0" err="1" smtClean="0"/>
              <a:t>lobēšanas</a:t>
            </a:r>
            <a:r>
              <a:rPr lang="en-US" dirty="0" smtClean="0"/>
              <a:t> </a:t>
            </a:r>
            <a:r>
              <a:rPr lang="en-US" dirty="0" err="1"/>
              <a:t>uzņēmumiem</a:t>
            </a:r>
            <a:r>
              <a:rPr lang="en-US" dirty="0"/>
              <a:t> to </a:t>
            </a:r>
            <a:r>
              <a:rPr lang="en-US" dirty="0" err="1"/>
              <a:t>darbības</a:t>
            </a:r>
            <a:r>
              <a:rPr lang="en-US" dirty="0"/>
              <a:t> </a:t>
            </a:r>
            <a:r>
              <a:rPr lang="en-US" dirty="0" err="1"/>
              <a:t>jomās</a:t>
            </a:r>
            <a:r>
              <a:rPr lang="en-US" dirty="0"/>
              <a:t>,</a:t>
            </a:r>
            <a:endParaRPr lang="lv-LV" dirty="0"/>
          </a:p>
          <a:p>
            <a:r>
              <a:rPr lang="en-US" dirty="0" err="1" smtClean="0"/>
              <a:t>uzņēmumiem</a:t>
            </a:r>
            <a:r>
              <a:rPr lang="en-US" dirty="0"/>
              <a:t>, </a:t>
            </a:r>
            <a:r>
              <a:rPr lang="en-US" dirty="0" err="1"/>
              <a:t>kas</a:t>
            </a:r>
            <a:r>
              <a:rPr lang="en-US" dirty="0"/>
              <a:t> </a:t>
            </a:r>
            <a:r>
              <a:rPr lang="en-US" dirty="0" err="1"/>
              <a:t>nodarbina</a:t>
            </a:r>
            <a:r>
              <a:rPr lang="en-US" dirty="0"/>
              <a:t> </a:t>
            </a:r>
            <a:r>
              <a:rPr lang="en-US" dirty="0" err="1"/>
              <a:t>uzņēmumu</a:t>
            </a:r>
            <a:r>
              <a:rPr lang="en-US" dirty="0"/>
              <a:t> </a:t>
            </a:r>
            <a:r>
              <a:rPr lang="en-US" dirty="0" err="1"/>
              <a:t>lobētājus</a:t>
            </a:r>
            <a:r>
              <a:rPr lang="en-US" dirty="0"/>
              <a:t>,</a:t>
            </a:r>
            <a:endParaRPr lang="lv-LV" dirty="0"/>
          </a:p>
          <a:p>
            <a:r>
              <a:rPr lang="en-US" dirty="0" err="1" smtClean="0"/>
              <a:t>pašpārvaldes</a:t>
            </a:r>
            <a:r>
              <a:rPr lang="en-US" dirty="0" smtClean="0"/>
              <a:t> </a:t>
            </a:r>
            <a:r>
              <a:rPr lang="en-US" dirty="0" err="1"/>
              <a:t>struktūrām</a:t>
            </a:r>
            <a:r>
              <a:rPr lang="en-US" dirty="0"/>
              <a:t>,</a:t>
            </a:r>
            <a:endParaRPr lang="lv-LV" dirty="0"/>
          </a:p>
          <a:p>
            <a:r>
              <a:rPr lang="en-US" dirty="0" err="1" smtClean="0"/>
              <a:t>aizstāvības</a:t>
            </a:r>
            <a:r>
              <a:rPr lang="en-US" dirty="0" smtClean="0"/>
              <a:t> </a:t>
            </a:r>
            <a:r>
              <a:rPr lang="en-US" dirty="0" err="1"/>
              <a:t>grupām</a:t>
            </a:r>
            <a:r>
              <a:rPr lang="en-US" dirty="0"/>
              <a:t>, </a:t>
            </a:r>
            <a:r>
              <a:rPr lang="en-US" dirty="0" err="1"/>
              <a:t>kuras</a:t>
            </a:r>
            <a:r>
              <a:rPr lang="en-US" dirty="0"/>
              <a:t> </a:t>
            </a:r>
            <a:r>
              <a:rPr lang="en-US" dirty="0" err="1"/>
              <a:t>iekļauj</a:t>
            </a:r>
            <a:r>
              <a:rPr lang="en-US" dirty="0"/>
              <a:t> </a:t>
            </a:r>
            <a:r>
              <a:rPr lang="en-US" dirty="0" err="1"/>
              <a:t>automatizētajā</a:t>
            </a:r>
            <a:r>
              <a:rPr lang="en-US" dirty="0"/>
              <a:t> </a:t>
            </a:r>
            <a:r>
              <a:rPr lang="en-US" dirty="0" err="1"/>
              <a:t>lobēšanas</a:t>
            </a:r>
            <a:r>
              <a:rPr lang="en-US" dirty="0"/>
              <a:t> un </a:t>
            </a:r>
            <a:r>
              <a:rPr lang="en-US" dirty="0" err="1"/>
              <a:t>aizstāvības</a:t>
            </a:r>
            <a:r>
              <a:rPr lang="en-US" dirty="0"/>
              <a:t> </a:t>
            </a:r>
            <a:r>
              <a:rPr lang="en-US" dirty="0" err="1"/>
              <a:t>reģistrā</a:t>
            </a:r>
            <a:r>
              <a:rPr lang="en-US" dirty="0"/>
              <a:t>, </a:t>
            </a:r>
            <a:r>
              <a:rPr lang="en-US" dirty="0" err="1"/>
              <a:t>kuru</a:t>
            </a:r>
            <a:r>
              <a:rPr lang="en-US" dirty="0"/>
              <a:t> </a:t>
            </a:r>
            <a:r>
              <a:rPr lang="en-US" dirty="0" err="1"/>
              <a:t>uztur</a:t>
            </a:r>
            <a:r>
              <a:rPr lang="en-US" dirty="0"/>
              <a:t> </a:t>
            </a:r>
            <a:r>
              <a:rPr lang="en-US" dirty="0" err="1"/>
              <a:t>Federālā</a:t>
            </a:r>
            <a:r>
              <a:rPr lang="en-US" dirty="0"/>
              <a:t> </a:t>
            </a:r>
            <a:r>
              <a:rPr lang="en-US" dirty="0" err="1"/>
              <a:t>konstitucionālo</a:t>
            </a:r>
            <a:r>
              <a:rPr lang="en-US" dirty="0"/>
              <a:t> </a:t>
            </a:r>
            <a:r>
              <a:rPr lang="en-US" dirty="0" err="1"/>
              <a:t>lietu</a:t>
            </a:r>
            <a:r>
              <a:rPr lang="en-US" dirty="0"/>
              <a:t>, </a:t>
            </a:r>
            <a:r>
              <a:rPr lang="en-US" dirty="0" err="1"/>
              <a:t>reformu</a:t>
            </a:r>
            <a:r>
              <a:rPr lang="en-US" dirty="0"/>
              <a:t>, </a:t>
            </a:r>
            <a:r>
              <a:rPr lang="en-US" dirty="0" err="1"/>
              <a:t>deregulācijas</a:t>
            </a:r>
            <a:r>
              <a:rPr lang="en-US" dirty="0"/>
              <a:t> un </a:t>
            </a:r>
            <a:r>
              <a:rPr lang="en-US" dirty="0" err="1"/>
              <a:t>tieslietu</a:t>
            </a:r>
            <a:r>
              <a:rPr lang="en-US" dirty="0"/>
              <a:t> </a:t>
            </a:r>
            <a:r>
              <a:rPr lang="en-US" dirty="0" err="1"/>
              <a:t>ministrija</a:t>
            </a:r>
            <a:r>
              <a:rPr lang="en-US" dirty="0"/>
              <a:t>.</a:t>
            </a:r>
            <a:endParaRPr lang="lv-LV" dirty="0"/>
          </a:p>
          <a:p>
            <a:r>
              <a:rPr lang="en-US" dirty="0" err="1"/>
              <a:t>Lobēšanas</a:t>
            </a:r>
            <a:r>
              <a:rPr lang="en-US" dirty="0"/>
              <a:t> un </a:t>
            </a:r>
            <a:r>
              <a:rPr lang="en-US" dirty="0" err="1"/>
              <a:t>interešu</a:t>
            </a:r>
            <a:r>
              <a:rPr lang="en-US" dirty="0"/>
              <a:t> </a:t>
            </a:r>
            <a:r>
              <a:rPr lang="en-US" dirty="0" err="1"/>
              <a:t>aizstāvības</a:t>
            </a:r>
            <a:r>
              <a:rPr lang="en-US" dirty="0"/>
              <a:t> </a:t>
            </a:r>
            <a:r>
              <a:rPr lang="en-US" dirty="0" err="1"/>
              <a:t>grupas</a:t>
            </a:r>
            <a:r>
              <a:rPr lang="en-US" dirty="0"/>
              <a:t> </a:t>
            </a:r>
            <a:r>
              <a:rPr lang="en-US" dirty="0" err="1"/>
              <a:t>reģistra</a:t>
            </a:r>
            <a:r>
              <a:rPr lang="en-US" dirty="0"/>
              <a:t> </a:t>
            </a:r>
            <a:r>
              <a:rPr lang="en-US" dirty="0" err="1"/>
              <a:t>ievērojamas</a:t>
            </a:r>
            <a:r>
              <a:rPr lang="en-US" dirty="0"/>
              <a:t> </a:t>
            </a:r>
            <a:r>
              <a:rPr lang="en-US" dirty="0" err="1"/>
              <a:t>daļas</a:t>
            </a:r>
            <a:r>
              <a:rPr lang="en-US" dirty="0"/>
              <a:t> </a:t>
            </a:r>
            <a:r>
              <a:rPr lang="en-US" dirty="0" err="1"/>
              <a:t>ir</a:t>
            </a:r>
            <a:r>
              <a:rPr lang="en-US" dirty="0"/>
              <a:t> </a:t>
            </a:r>
            <a:r>
              <a:rPr lang="en-US" dirty="0" err="1"/>
              <a:t>pieejamas</a:t>
            </a:r>
            <a:r>
              <a:rPr lang="en-US" dirty="0"/>
              <a:t> </a:t>
            </a:r>
            <a:r>
              <a:rPr lang="en-US" dirty="0" err="1"/>
              <a:t>sabiedrībai</a:t>
            </a:r>
            <a:r>
              <a:rPr lang="en-US" dirty="0"/>
              <a:t>.</a:t>
            </a:r>
            <a:endParaRPr lang="lv-LV" dirty="0"/>
          </a:p>
        </p:txBody>
      </p:sp>
    </p:spTree>
    <p:extLst>
      <p:ext uri="{BB962C8B-B14F-4D97-AF65-F5344CB8AC3E}">
        <p14:creationId xmlns:p14="http://schemas.microsoft.com/office/powerpoint/2010/main" val="152917492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smtClean="0"/>
              <a:t>Lobēšanas reģistri – </a:t>
            </a:r>
            <a:r>
              <a:rPr lang="lv-LV" b="1" dirty="0"/>
              <a:t>Austrija</a:t>
            </a:r>
            <a:r>
              <a:rPr lang="lv-LV" b="1" dirty="0" smtClean="0"/>
              <a:t> (2)</a:t>
            </a:r>
            <a:endParaRPr lang="lv-LV" dirty="0"/>
          </a:p>
        </p:txBody>
      </p:sp>
      <p:sp>
        <p:nvSpPr>
          <p:cNvPr id="3" name="Content Placeholder 2"/>
          <p:cNvSpPr>
            <a:spLocks noGrp="1"/>
          </p:cNvSpPr>
          <p:nvPr>
            <p:ph idx="1"/>
          </p:nvPr>
        </p:nvSpPr>
        <p:spPr>
          <a:xfrm>
            <a:off x="692727" y="1293091"/>
            <a:ext cx="10661073" cy="5430981"/>
          </a:xfrm>
        </p:spPr>
        <p:txBody>
          <a:bodyPr>
            <a:normAutofit lnSpcReduction="10000"/>
          </a:bodyPr>
          <a:lstStyle/>
          <a:p>
            <a:r>
              <a:rPr lang="en-US" dirty="0" err="1"/>
              <a:t>Pirms</a:t>
            </a:r>
            <a:r>
              <a:rPr lang="en-US" dirty="0"/>
              <a:t> </a:t>
            </a:r>
            <a:r>
              <a:rPr lang="en-US" dirty="0" err="1"/>
              <a:t>darbības</a:t>
            </a:r>
            <a:r>
              <a:rPr lang="en-US" dirty="0"/>
              <a:t> </a:t>
            </a:r>
            <a:r>
              <a:rPr lang="en-US" dirty="0" err="1"/>
              <a:t>uzsākšanas</a:t>
            </a:r>
            <a:r>
              <a:rPr lang="en-US" dirty="0"/>
              <a:t> </a:t>
            </a:r>
            <a:r>
              <a:rPr lang="en-US" dirty="0" err="1"/>
              <a:t>lobētājiem</a:t>
            </a:r>
            <a:r>
              <a:rPr lang="en-US" dirty="0"/>
              <a:t> </a:t>
            </a:r>
            <a:r>
              <a:rPr lang="en-US" dirty="0" err="1"/>
              <a:t>jānorāda</a:t>
            </a:r>
            <a:r>
              <a:rPr lang="en-US" dirty="0"/>
              <a:t> </a:t>
            </a:r>
            <a:r>
              <a:rPr lang="en-US" dirty="0" err="1"/>
              <a:t>pamatinformācija</a:t>
            </a:r>
            <a:r>
              <a:rPr lang="en-US" dirty="0"/>
              <a:t>, </a:t>
            </a:r>
            <a:r>
              <a:rPr lang="en-US" dirty="0" err="1"/>
              <a:t>lobētāju</a:t>
            </a:r>
            <a:r>
              <a:rPr lang="en-US" dirty="0"/>
              <a:t> </a:t>
            </a:r>
            <a:r>
              <a:rPr lang="en-US" dirty="0" err="1"/>
              <a:t>vārdi</a:t>
            </a:r>
            <a:r>
              <a:rPr lang="en-US" dirty="0"/>
              <a:t> un </a:t>
            </a:r>
            <a:r>
              <a:rPr lang="en-US" dirty="0" err="1"/>
              <a:t>dzimšanas</a:t>
            </a:r>
            <a:r>
              <a:rPr lang="en-US" dirty="0"/>
              <a:t> </a:t>
            </a:r>
            <a:r>
              <a:rPr lang="en-US" dirty="0" err="1"/>
              <a:t>datumi</a:t>
            </a:r>
            <a:r>
              <a:rPr lang="en-US" dirty="0"/>
              <a:t>. </a:t>
            </a:r>
            <a:r>
              <a:rPr lang="en-US" dirty="0" err="1"/>
              <a:t>Uzņēmumiem</a:t>
            </a:r>
            <a:r>
              <a:rPr lang="en-US" dirty="0"/>
              <a:t>, </a:t>
            </a:r>
            <a:r>
              <a:rPr lang="en-US" dirty="0" err="1"/>
              <a:t>kas</a:t>
            </a:r>
            <a:r>
              <a:rPr lang="en-US" dirty="0"/>
              <a:t> </a:t>
            </a:r>
            <a:r>
              <a:rPr lang="en-US" dirty="0" err="1"/>
              <a:t>nodarbina</a:t>
            </a:r>
            <a:r>
              <a:rPr lang="en-US" dirty="0"/>
              <a:t> </a:t>
            </a:r>
            <a:r>
              <a:rPr lang="en-US" dirty="0" err="1"/>
              <a:t>darbiniekus</a:t>
            </a:r>
            <a:r>
              <a:rPr lang="en-US" dirty="0"/>
              <a:t> </a:t>
            </a:r>
            <a:r>
              <a:rPr lang="en-US" dirty="0" err="1"/>
              <a:t>vai</a:t>
            </a:r>
            <a:r>
              <a:rPr lang="en-US" dirty="0"/>
              <a:t> </a:t>
            </a:r>
            <a:r>
              <a:rPr lang="en-US" dirty="0" err="1"/>
              <a:t>kuru</a:t>
            </a:r>
            <a:r>
              <a:rPr lang="en-US" dirty="0"/>
              <a:t> </a:t>
            </a:r>
            <a:r>
              <a:rPr lang="en-US" dirty="0" err="1"/>
              <a:t>mērķis</a:t>
            </a:r>
            <a:r>
              <a:rPr lang="en-US" dirty="0"/>
              <a:t> </a:t>
            </a:r>
            <a:r>
              <a:rPr lang="en-US" dirty="0" err="1"/>
              <a:t>ir</a:t>
            </a:r>
            <a:r>
              <a:rPr lang="en-US" dirty="0"/>
              <a:t> </a:t>
            </a:r>
            <a:r>
              <a:rPr lang="en-US" dirty="0" err="1"/>
              <a:t>veikt</a:t>
            </a:r>
            <a:r>
              <a:rPr lang="en-US" dirty="0"/>
              <a:t> </a:t>
            </a:r>
            <a:r>
              <a:rPr lang="en-US" dirty="0" err="1"/>
              <a:t>lobēšanu</a:t>
            </a:r>
            <a:r>
              <a:rPr lang="en-US" dirty="0"/>
              <a:t> </a:t>
            </a:r>
            <a:r>
              <a:rPr lang="en-US" dirty="0" err="1"/>
              <a:t>savā</a:t>
            </a:r>
            <a:r>
              <a:rPr lang="en-US" dirty="0"/>
              <a:t> </a:t>
            </a:r>
            <a:r>
              <a:rPr lang="en-US" dirty="0" err="1"/>
              <a:t>vārdā</a:t>
            </a:r>
            <a:r>
              <a:rPr lang="en-US" dirty="0"/>
              <a:t>, </a:t>
            </a:r>
            <a:r>
              <a:rPr lang="en-US" dirty="0" err="1"/>
              <a:t>jānorāda</a:t>
            </a:r>
            <a:r>
              <a:rPr lang="en-US" dirty="0"/>
              <a:t> </a:t>
            </a:r>
            <a:r>
              <a:rPr lang="en-US" dirty="0" err="1"/>
              <a:t>pamatdatus</a:t>
            </a:r>
            <a:r>
              <a:rPr lang="en-US" dirty="0"/>
              <a:t>, un </a:t>
            </a:r>
            <a:r>
              <a:rPr lang="en-US" dirty="0" err="1"/>
              <a:t>viņu</a:t>
            </a:r>
            <a:r>
              <a:rPr lang="en-US" dirty="0"/>
              <a:t> </a:t>
            </a:r>
            <a:r>
              <a:rPr lang="en-US" dirty="0" err="1"/>
              <a:t>labā</a:t>
            </a:r>
            <a:r>
              <a:rPr lang="en-US" dirty="0"/>
              <a:t> </a:t>
            </a:r>
            <a:r>
              <a:rPr lang="en-US" dirty="0" err="1"/>
              <a:t>strādājošie</a:t>
            </a:r>
            <a:r>
              <a:rPr lang="en-US" dirty="0"/>
              <a:t> </a:t>
            </a:r>
            <a:r>
              <a:rPr lang="en-US" dirty="0" err="1"/>
              <a:t>lobētāji</a:t>
            </a:r>
            <a:r>
              <a:rPr lang="en-US" dirty="0"/>
              <a:t> </a:t>
            </a:r>
            <a:r>
              <a:rPr lang="en-US" dirty="0" err="1"/>
              <a:t>ir</a:t>
            </a:r>
            <a:r>
              <a:rPr lang="en-US" dirty="0"/>
              <a:t> </a:t>
            </a:r>
            <a:r>
              <a:rPr lang="en-US" dirty="0" err="1"/>
              <a:t>ierakstīti</a:t>
            </a:r>
            <a:r>
              <a:rPr lang="en-US" dirty="0"/>
              <a:t> </a:t>
            </a:r>
            <a:r>
              <a:rPr lang="en-US" dirty="0" err="1"/>
              <a:t>reģistrā</a:t>
            </a:r>
            <a:r>
              <a:rPr lang="en-US" dirty="0"/>
              <a:t>. </a:t>
            </a:r>
            <a:endParaRPr lang="lv-LV" dirty="0" smtClean="0"/>
          </a:p>
          <a:p>
            <a:r>
              <a:rPr lang="en-US" dirty="0" err="1"/>
              <a:t>Likumīgi</a:t>
            </a:r>
            <a:r>
              <a:rPr lang="en-US" dirty="0"/>
              <a:t> </a:t>
            </a:r>
            <a:r>
              <a:rPr lang="en-US" dirty="0" err="1"/>
              <a:t>izveidotas</a:t>
            </a:r>
            <a:r>
              <a:rPr lang="en-US" dirty="0"/>
              <a:t> </a:t>
            </a:r>
            <a:r>
              <a:rPr lang="en-US" dirty="0" err="1"/>
              <a:t>pašpārvaldes</a:t>
            </a:r>
            <a:r>
              <a:rPr lang="en-US" dirty="0"/>
              <a:t> </a:t>
            </a:r>
            <a:r>
              <a:rPr lang="en-US" dirty="0" err="1"/>
              <a:t>struktūras</a:t>
            </a:r>
            <a:r>
              <a:rPr lang="en-US" dirty="0"/>
              <a:t> un </a:t>
            </a:r>
            <a:r>
              <a:rPr lang="en-US" dirty="0" err="1"/>
              <a:t>aizstāvības</a:t>
            </a:r>
            <a:r>
              <a:rPr lang="en-US" dirty="0"/>
              <a:t> </a:t>
            </a:r>
            <a:r>
              <a:rPr lang="en-US" dirty="0" err="1"/>
              <a:t>grupas</a:t>
            </a:r>
            <a:r>
              <a:rPr lang="en-US" dirty="0"/>
              <a:t>, </a:t>
            </a:r>
            <a:r>
              <a:rPr lang="en-US" dirty="0" err="1"/>
              <a:t>kas</a:t>
            </a:r>
            <a:r>
              <a:rPr lang="en-US" dirty="0"/>
              <a:t> </a:t>
            </a:r>
            <a:r>
              <a:rPr lang="en-US" dirty="0" err="1"/>
              <a:t>darbojas</a:t>
            </a:r>
            <a:r>
              <a:rPr lang="en-US" dirty="0"/>
              <a:t> </a:t>
            </a:r>
            <a:r>
              <a:rPr lang="en-US" dirty="0" err="1"/>
              <a:t>uz</a:t>
            </a:r>
            <a:r>
              <a:rPr lang="en-US" dirty="0"/>
              <a:t> </a:t>
            </a:r>
            <a:r>
              <a:rPr lang="en-US" dirty="0" err="1"/>
              <a:t>privāttiesību</a:t>
            </a:r>
            <a:r>
              <a:rPr lang="en-US" dirty="0"/>
              <a:t> </a:t>
            </a:r>
            <a:r>
              <a:rPr lang="en-US" dirty="0" err="1"/>
              <a:t>pamata</a:t>
            </a:r>
            <a:r>
              <a:rPr lang="en-US" dirty="0"/>
              <a:t>, </a:t>
            </a:r>
            <a:r>
              <a:rPr lang="en-US" dirty="0" err="1"/>
              <a:t>piemēram</a:t>
            </a:r>
            <a:r>
              <a:rPr lang="en-US" dirty="0"/>
              <a:t>, </a:t>
            </a:r>
            <a:r>
              <a:rPr lang="en-US" dirty="0" err="1"/>
              <a:t>asociācijas</a:t>
            </a:r>
            <a:r>
              <a:rPr lang="en-US" dirty="0"/>
              <a:t>, </a:t>
            </a:r>
            <a:r>
              <a:rPr lang="en-US" dirty="0" err="1"/>
              <a:t>papildus</a:t>
            </a:r>
            <a:r>
              <a:rPr lang="en-US" dirty="0"/>
              <a:t> </a:t>
            </a:r>
            <a:r>
              <a:rPr lang="en-US" dirty="0" err="1"/>
              <a:t>saviem</a:t>
            </a:r>
            <a:r>
              <a:rPr lang="en-US" dirty="0"/>
              <a:t> </a:t>
            </a:r>
            <a:r>
              <a:rPr lang="en-US" dirty="0" err="1"/>
              <a:t>pamatdatiem</a:t>
            </a:r>
            <a:r>
              <a:rPr lang="en-US" dirty="0"/>
              <a:t> </a:t>
            </a:r>
            <a:r>
              <a:rPr lang="en-US" dirty="0" err="1"/>
              <a:t>atklāj</a:t>
            </a:r>
            <a:r>
              <a:rPr lang="en-US" dirty="0"/>
              <a:t> </a:t>
            </a:r>
            <a:r>
              <a:rPr lang="en-US" dirty="0" err="1"/>
              <a:t>kopējo</a:t>
            </a:r>
            <a:r>
              <a:rPr lang="en-US" dirty="0"/>
              <a:t> </a:t>
            </a:r>
            <a:r>
              <a:rPr lang="en-US" dirty="0" err="1"/>
              <a:t>personu</a:t>
            </a:r>
            <a:r>
              <a:rPr lang="en-US" dirty="0"/>
              <a:t> </a:t>
            </a:r>
            <a:r>
              <a:rPr lang="en-US" dirty="0" err="1"/>
              <a:t>skaitu</a:t>
            </a:r>
            <a:r>
              <a:rPr lang="en-US" dirty="0"/>
              <a:t>, </a:t>
            </a:r>
            <a:r>
              <a:rPr lang="en-US" dirty="0" err="1"/>
              <a:t>kuras</a:t>
            </a:r>
            <a:r>
              <a:rPr lang="en-US" dirty="0"/>
              <a:t> </a:t>
            </a:r>
            <a:r>
              <a:rPr lang="en-US" dirty="0" err="1"/>
              <a:t>strādā</a:t>
            </a:r>
            <a:r>
              <a:rPr lang="en-US" dirty="0"/>
              <a:t> </a:t>
            </a:r>
            <a:r>
              <a:rPr lang="en-US" dirty="0" err="1"/>
              <a:t>galvenokārt</a:t>
            </a:r>
            <a:r>
              <a:rPr lang="en-US" dirty="0"/>
              <a:t> </a:t>
            </a:r>
            <a:r>
              <a:rPr lang="en-US" dirty="0" err="1"/>
              <a:t>aizstāvības</a:t>
            </a:r>
            <a:r>
              <a:rPr lang="en-US" dirty="0"/>
              <a:t> </a:t>
            </a:r>
            <a:r>
              <a:rPr lang="en-US" dirty="0" err="1"/>
              <a:t>jomā</a:t>
            </a:r>
            <a:r>
              <a:rPr lang="en-US" dirty="0"/>
              <a:t>, </a:t>
            </a:r>
            <a:r>
              <a:rPr lang="en-US" dirty="0" err="1"/>
              <a:t>kā</a:t>
            </a:r>
            <a:r>
              <a:rPr lang="en-US" dirty="0"/>
              <a:t> </a:t>
            </a:r>
            <a:r>
              <a:rPr lang="en-US" dirty="0" err="1"/>
              <a:t>arī</a:t>
            </a:r>
            <a:r>
              <a:rPr lang="en-US" dirty="0"/>
              <a:t> </a:t>
            </a:r>
            <a:r>
              <a:rPr lang="en-US" dirty="0" err="1"/>
              <a:t>šādu</a:t>
            </a:r>
            <a:r>
              <a:rPr lang="en-US" dirty="0"/>
              <a:t> </a:t>
            </a:r>
            <a:r>
              <a:rPr lang="en-US" dirty="0" err="1"/>
              <a:t>personu</a:t>
            </a:r>
            <a:r>
              <a:rPr lang="en-US" dirty="0"/>
              <a:t> </a:t>
            </a:r>
            <a:r>
              <a:rPr lang="en-US" dirty="0" err="1"/>
              <a:t>aplēstās</a:t>
            </a:r>
            <a:r>
              <a:rPr lang="en-US" dirty="0"/>
              <a:t> </a:t>
            </a:r>
            <a:r>
              <a:rPr lang="en-US" dirty="0" err="1"/>
              <a:t>izmaksas</a:t>
            </a:r>
            <a:r>
              <a:rPr lang="en-US" dirty="0" smtClean="0"/>
              <a:t>.</a:t>
            </a:r>
            <a:endParaRPr lang="lv-LV" dirty="0" smtClean="0"/>
          </a:p>
          <a:p>
            <a:pPr marL="0" indent="0">
              <a:buNone/>
            </a:pPr>
            <a:r>
              <a:rPr lang="lv-LV" u="sng" dirty="0"/>
              <a:t>Reģistrā iekļautā informācija</a:t>
            </a:r>
            <a:r>
              <a:rPr lang="lv-LV" u="sng" dirty="0" smtClean="0"/>
              <a:t>:</a:t>
            </a:r>
            <a:endParaRPr lang="lv-LV" u="sng" dirty="0"/>
          </a:p>
          <a:p>
            <a:r>
              <a:rPr lang="lv-LV" dirty="0"/>
              <a:t>Uzņēmuma reģistrācijas numurs; reģistrācijas datums; pēdējās izmaiņas; uzņēmuma nosaukums;</a:t>
            </a:r>
          </a:p>
          <a:p>
            <a:r>
              <a:rPr lang="lv-LV" dirty="0"/>
              <a:t>uzņēmuma adrese; finanšu gada sākums; darbības sfēra; rīcības kodekss; mājas lapa; lobētāji; lobēšanas ieņēmumi; lobēšanas līgums.</a:t>
            </a:r>
          </a:p>
        </p:txBody>
      </p:sp>
    </p:spTree>
    <p:extLst>
      <p:ext uri="{BB962C8B-B14F-4D97-AF65-F5344CB8AC3E}">
        <p14:creationId xmlns:p14="http://schemas.microsoft.com/office/powerpoint/2010/main" val="300290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Mērķis</a:t>
            </a:r>
            <a:endParaRPr lang="lv-LV" dirty="0"/>
          </a:p>
        </p:txBody>
      </p:sp>
      <p:sp>
        <p:nvSpPr>
          <p:cNvPr id="3" name="Content Placeholder 2"/>
          <p:cNvSpPr>
            <a:spLocks noGrp="1"/>
          </p:cNvSpPr>
          <p:nvPr>
            <p:ph idx="1"/>
          </p:nvPr>
        </p:nvSpPr>
        <p:spPr>
          <a:xfrm>
            <a:off x="838200" y="1825625"/>
            <a:ext cx="10515600" cy="3171248"/>
          </a:xfrm>
        </p:spPr>
        <p:txBody>
          <a:bodyPr>
            <a:normAutofit fontScale="92500" lnSpcReduction="10000"/>
          </a:bodyPr>
          <a:lstStyle/>
          <a:p>
            <a:endParaRPr lang="lv-LV" i="1" dirty="0"/>
          </a:p>
          <a:p>
            <a:r>
              <a:rPr lang="lv-LV" i="1" dirty="0" smtClean="0"/>
              <a:t>Likuma mērķis ir nostiprināt interešu pārstāvību kā demokrātiskas sabiedrības  principu, kas nodrošina atklātu un godīgu pārstāvniecību publisku lēmumu pieņemšanā </a:t>
            </a:r>
          </a:p>
          <a:p>
            <a:endParaRPr lang="lv-LV" dirty="0" smtClean="0"/>
          </a:p>
          <a:p>
            <a:r>
              <a:rPr lang="lv-LV" dirty="0" smtClean="0"/>
              <a:t>No sarunām grupā : «</a:t>
            </a:r>
            <a:r>
              <a:rPr lang="lv-LV" i="1" dirty="0" smtClean="0"/>
              <a:t>no </a:t>
            </a:r>
            <a:r>
              <a:rPr lang="lv-LV" i="1" dirty="0"/>
              <a:t>Mērķim jābūt formulētam īsi un konkrēti, jāievēro atklātības princips (atbildes uz jautājumiem: kas?, par ko? utt.), jāievēro demokrātijas un pārstāvniecības </a:t>
            </a:r>
            <a:r>
              <a:rPr lang="lv-LV" i="1" dirty="0" smtClean="0"/>
              <a:t>principi»</a:t>
            </a:r>
            <a:endParaRPr lang="lv-LV" i="1" dirty="0"/>
          </a:p>
          <a:p>
            <a:endParaRPr lang="lv-LV" dirty="0"/>
          </a:p>
          <a:p>
            <a:pPr marL="0" indent="0">
              <a:buNone/>
            </a:pPr>
            <a:endParaRPr lang="lv-LV" dirty="0"/>
          </a:p>
        </p:txBody>
      </p:sp>
    </p:spTree>
    <p:extLst>
      <p:ext uri="{BB962C8B-B14F-4D97-AF65-F5344CB8AC3E}">
        <p14:creationId xmlns:p14="http://schemas.microsoft.com/office/powerpoint/2010/main" val="21400687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smtClean="0"/>
              <a:t>Lobēšanas reģistri – </a:t>
            </a:r>
            <a:r>
              <a:rPr lang="lv-LV" b="1" dirty="0"/>
              <a:t>Horvātija</a:t>
            </a:r>
            <a:r>
              <a:rPr lang="lv-LV" b="1" dirty="0" smtClean="0"/>
              <a:t> (1)</a:t>
            </a:r>
            <a:endParaRPr lang="lv-LV" dirty="0"/>
          </a:p>
        </p:txBody>
      </p:sp>
      <p:sp>
        <p:nvSpPr>
          <p:cNvPr id="3" name="Content Placeholder 2"/>
          <p:cNvSpPr>
            <a:spLocks noGrp="1"/>
          </p:cNvSpPr>
          <p:nvPr>
            <p:ph idx="1"/>
          </p:nvPr>
        </p:nvSpPr>
        <p:spPr>
          <a:xfrm>
            <a:off x="692727" y="2189018"/>
            <a:ext cx="10661073" cy="3934691"/>
          </a:xfrm>
        </p:spPr>
        <p:txBody>
          <a:bodyPr>
            <a:normAutofit/>
          </a:bodyPr>
          <a:lstStyle/>
          <a:p>
            <a:r>
              <a:rPr lang="lv-LV" dirty="0"/>
              <a:t>Horvātijas </a:t>
            </a:r>
            <a:r>
              <a:rPr lang="lv-LV" dirty="0" err="1"/>
              <a:t>pašregulētā</a:t>
            </a:r>
            <a:r>
              <a:rPr lang="lv-LV" dirty="0"/>
              <a:t> lobētāju biedrība (</a:t>
            </a:r>
            <a:r>
              <a:rPr lang="lv-LV" dirty="0" err="1"/>
              <a:t>Self-regulation</a:t>
            </a:r>
            <a:r>
              <a:rPr lang="lv-LV" dirty="0"/>
              <a:t> </a:t>
            </a:r>
            <a:r>
              <a:rPr lang="lv-LV" dirty="0" err="1"/>
              <a:t>Croatian</a:t>
            </a:r>
            <a:r>
              <a:rPr lang="lv-LV" dirty="0"/>
              <a:t> </a:t>
            </a:r>
            <a:r>
              <a:rPr lang="lv-LV" dirty="0" err="1"/>
              <a:t>Society</a:t>
            </a:r>
            <a:r>
              <a:rPr lang="lv-LV" dirty="0"/>
              <a:t> </a:t>
            </a:r>
            <a:r>
              <a:rPr lang="lv-LV" dirty="0" err="1"/>
              <a:t>of</a:t>
            </a:r>
            <a:r>
              <a:rPr lang="lv-LV" dirty="0"/>
              <a:t> </a:t>
            </a:r>
            <a:r>
              <a:rPr lang="lv-LV" dirty="0" err="1"/>
              <a:t>Lobbyists</a:t>
            </a:r>
            <a:r>
              <a:rPr lang="lv-LV" dirty="0"/>
              <a:t>), kas izveidota 2008. gada jūnijā, nodrošina brīvprātīgu reģistrēšanos sabiedrisko lietu / konsultāciju nozares profesionāļiem</a:t>
            </a:r>
            <a:r>
              <a:rPr lang="lv-LV" dirty="0" smtClean="0"/>
              <a:t>.</a:t>
            </a:r>
          </a:p>
          <a:p>
            <a:r>
              <a:rPr lang="lv-LV" dirty="0"/>
              <a:t>Horvātijas lobētāju biedrībā ir privātpersonas no privātiem un valsts uzņēmumiem, NVO un citām institūcijām. Biedrības locekļiem tiek norādīts vārds, uzvārds, uzņēmums un iestāde, kurās viņi strādā.</a:t>
            </a:r>
          </a:p>
          <a:p>
            <a:endParaRPr lang="lv-LV" dirty="0"/>
          </a:p>
        </p:txBody>
      </p:sp>
    </p:spTree>
    <p:extLst>
      <p:ext uri="{BB962C8B-B14F-4D97-AF65-F5344CB8AC3E}">
        <p14:creationId xmlns:p14="http://schemas.microsoft.com/office/powerpoint/2010/main" val="19639990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smtClean="0"/>
              <a:t>Lobēšanas reģistri – </a:t>
            </a:r>
            <a:r>
              <a:rPr lang="lv-LV" b="1" dirty="0"/>
              <a:t>Rumānija</a:t>
            </a:r>
            <a:r>
              <a:rPr lang="lv-LV" b="1" dirty="0" smtClean="0"/>
              <a:t> (1)</a:t>
            </a:r>
            <a:endParaRPr lang="lv-LV" dirty="0"/>
          </a:p>
        </p:txBody>
      </p:sp>
      <p:sp>
        <p:nvSpPr>
          <p:cNvPr id="3" name="Content Placeholder 2"/>
          <p:cNvSpPr>
            <a:spLocks noGrp="1"/>
          </p:cNvSpPr>
          <p:nvPr>
            <p:ph idx="1"/>
          </p:nvPr>
        </p:nvSpPr>
        <p:spPr>
          <a:xfrm>
            <a:off x="692727" y="1487056"/>
            <a:ext cx="10661073" cy="4636654"/>
          </a:xfrm>
        </p:spPr>
        <p:txBody>
          <a:bodyPr>
            <a:normAutofit lnSpcReduction="10000"/>
          </a:bodyPr>
          <a:lstStyle/>
          <a:p>
            <a:r>
              <a:rPr lang="lv-LV" dirty="0"/>
              <a:t>Rumānijas lobēšanas reģistra asociācija (</a:t>
            </a:r>
            <a:r>
              <a:rPr lang="lv-LV" dirty="0" err="1"/>
              <a:t>The</a:t>
            </a:r>
            <a:r>
              <a:rPr lang="lv-LV" dirty="0"/>
              <a:t> </a:t>
            </a:r>
            <a:r>
              <a:rPr lang="lv-LV" dirty="0" err="1"/>
              <a:t>Romanian</a:t>
            </a:r>
            <a:r>
              <a:rPr lang="lv-LV" dirty="0"/>
              <a:t> </a:t>
            </a:r>
            <a:r>
              <a:rPr lang="lv-LV" dirty="0" err="1"/>
              <a:t>Lobbying</a:t>
            </a:r>
            <a:r>
              <a:rPr lang="lv-LV" dirty="0"/>
              <a:t> </a:t>
            </a:r>
            <a:r>
              <a:rPr lang="lv-LV" dirty="0" err="1"/>
              <a:t>Registry</a:t>
            </a:r>
            <a:r>
              <a:rPr lang="lv-LV" dirty="0"/>
              <a:t> </a:t>
            </a:r>
            <a:r>
              <a:rPr lang="lv-LV" dirty="0" err="1"/>
              <a:t>Association</a:t>
            </a:r>
            <a:r>
              <a:rPr lang="lv-LV" dirty="0"/>
              <a:t>) tika dibināta 2010. gada jūnijā ar mērķi veicināt lobēšanas popularizēšanu, uzskatot to par daudznozaru darbību, kurai nepieciešamas juridiskas, ekonomiskas, socioloģiskas un komunikācijas zināšanas. Asociācija ir bezpeļņas, nevalstiska, autonoma un apolitiska privāta juridiska persona, tā mudina visas organizācijas un personas, kas pārstāv interešu grupas valsts iestāžu priekšā, pievienoties asociācijai. </a:t>
            </a:r>
          </a:p>
          <a:p>
            <a:r>
              <a:rPr lang="lv-LV" dirty="0"/>
              <a:t>Nevalstiskās organizācijas, profesionālās asociācijas, ideju laboratoriju organizācijas, juristi, lobētāji un sabiedrisko attiecību aģentūras tiek aicinātas piedalīties lobisma aktivitātēs. Tādējādi veidojot caurspīdīguma gaisotni un ievērojot pašregulācijas sistēmu.</a:t>
            </a:r>
          </a:p>
        </p:txBody>
      </p:sp>
    </p:spTree>
    <p:extLst>
      <p:ext uri="{BB962C8B-B14F-4D97-AF65-F5344CB8AC3E}">
        <p14:creationId xmlns:p14="http://schemas.microsoft.com/office/powerpoint/2010/main" val="19128835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smtClean="0"/>
              <a:t>Lobēšanas reģistri – </a:t>
            </a:r>
            <a:r>
              <a:rPr lang="lv-LV" b="1" dirty="0"/>
              <a:t>Vācija</a:t>
            </a:r>
            <a:r>
              <a:rPr lang="lv-LV" b="1" dirty="0" smtClean="0"/>
              <a:t> (1)</a:t>
            </a:r>
            <a:endParaRPr lang="lv-LV" dirty="0"/>
          </a:p>
        </p:txBody>
      </p:sp>
      <p:sp>
        <p:nvSpPr>
          <p:cNvPr id="3" name="Content Placeholder 2"/>
          <p:cNvSpPr>
            <a:spLocks noGrp="1"/>
          </p:cNvSpPr>
          <p:nvPr>
            <p:ph idx="1"/>
          </p:nvPr>
        </p:nvSpPr>
        <p:spPr>
          <a:xfrm>
            <a:off x="692727" y="1487056"/>
            <a:ext cx="10661073" cy="4636654"/>
          </a:xfrm>
        </p:spPr>
        <p:txBody>
          <a:bodyPr>
            <a:normAutofit lnSpcReduction="10000"/>
          </a:bodyPr>
          <a:lstStyle/>
          <a:p>
            <a:r>
              <a:rPr lang="lv-LV" dirty="0"/>
              <a:t>Bundestāga rīcībā ir publisks tirdzniecības un rūpniecības asociāciju reģistrs, kas pārstāv Bundestāga un federālās valdības intereses. </a:t>
            </a:r>
          </a:p>
          <a:p>
            <a:r>
              <a:rPr lang="lv-LV" dirty="0"/>
              <a:t>Vācijas </a:t>
            </a:r>
            <a:r>
              <a:rPr lang="lv-LV" dirty="0" err="1"/>
              <a:t>Bundesrātam</a:t>
            </a:r>
            <a:r>
              <a:rPr lang="lv-LV" dirty="0"/>
              <a:t> nav līdzīga reģistra. Saskaņā ar Bundestāga reglamenta 2. pielikumu tiek sastādīts un publicēts ikgadējs saraksts ar visām grupām, kuras vēlas izteikt vai aizstāvēt Bundestāga vai federālās valdības intereses. Reģistra saraksts ir publiski pieejams.</a:t>
            </a:r>
          </a:p>
          <a:p>
            <a:r>
              <a:rPr lang="lv-LV" dirty="0"/>
              <a:t>Brīvprātīgās komitejas un Bundestāgs joprojām aicina asociācijas un ekspertus, kas nav </a:t>
            </a:r>
            <a:r>
              <a:rPr lang="lv-LV" dirty="0" smtClean="0"/>
              <a:t>sarakstā, iesniegt informāciju šim reģistram</a:t>
            </a:r>
          </a:p>
          <a:p>
            <a:r>
              <a:rPr lang="lv-LV" dirty="0"/>
              <a:t>Atsevišķi lobētāji, lobēšanas biroji, uzņēmumi vai juristi un advokātu biroji netiek reģistrēti. Tā pat netiek reģistrētas arī valsts un reģionālās iestādes</a:t>
            </a:r>
            <a:r>
              <a:rPr lang="lv-LV" dirty="0" smtClean="0"/>
              <a:t>.</a:t>
            </a:r>
            <a:endParaRPr lang="lv-LV" dirty="0"/>
          </a:p>
        </p:txBody>
      </p:sp>
    </p:spTree>
    <p:extLst>
      <p:ext uri="{BB962C8B-B14F-4D97-AF65-F5344CB8AC3E}">
        <p14:creationId xmlns:p14="http://schemas.microsoft.com/office/powerpoint/2010/main" val="32786991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smtClean="0"/>
              <a:t>Lobēšanas reģistri – </a:t>
            </a:r>
            <a:r>
              <a:rPr lang="lv-LV" b="1" dirty="0"/>
              <a:t>Slovēnija</a:t>
            </a:r>
            <a:r>
              <a:rPr lang="lv-LV" b="1" dirty="0" smtClean="0"/>
              <a:t> (1)</a:t>
            </a:r>
            <a:endParaRPr lang="lv-LV" dirty="0"/>
          </a:p>
        </p:txBody>
      </p:sp>
      <p:sp>
        <p:nvSpPr>
          <p:cNvPr id="3" name="Content Placeholder 2"/>
          <p:cNvSpPr>
            <a:spLocks noGrp="1"/>
          </p:cNvSpPr>
          <p:nvPr>
            <p:ph idx="1"/>
          </p:nvPr>
        </p:nvSpPr>
        <p:spPr>
          <a:xfrm>
            <a:off x="692727" y="1487056"/>
            <a:ext cx="10661073" cy="4636654"/>
          </a:xfrm>
        </p:spPr>
        <p:txBody>
          <a:bodyPr>
            <a:normAutofit fontScale="92500"/>
          </a:bodyPr>
          <a:lstStyle/>
          <a:p>
            <a:r>
              <a:rPr lang="lv-LV" dirty="0"/>
              <a:t>Publiski pieejams. Kopš 2010. gada. Prasība ziņot par tikšanos ar lobētāju attiecas uz pašiem publiskās varas institūciju </a:t>
            </a:r>
            <a:r>
              <a:rPr lang="lv-LV" dirty="0" smtClean="0"/>
              <a:t>pārstāvjiem.</a:t>
            </a:r>
          </a:p>
          <a:p>
            <a:r>
              <a:rPr lang="lv-LV" dirty="0"/>
              <a:t>Publiskās varas institūciju pārstāvim pēc katras reizes, kad tā kontaktējusies ar lobētāju, ir pienākums reģistrēt šā lobētāja vārdu/nosaukumu, veicot arī atzīmi par to, vai lobētājs ir sniedzis pieprasītās ziņas par sevi atbilstoši Likumā par godprātību un korupcijas novēršanu noteiktajam. Turklāt jānorāda arī lobējamais jautājums, interešu grupa vai jebkāda cita organizācija, kuras interesēs lobētājs veic lobēšanas darbības, tikšanās datums un vieta. Publiskās varas institūciju pārstāvim, pie kura veiktas lobēšanas darbības, kopīgi ar lobētāju jāparaksta tikšanās protokols un triju dienu laikā jānosūta tā kopija savam tiešajam vadītājam, kā arī Korupcijas novēršanas komisijai</a:t>
            </a:r>
            <a:r>
              <a:rPr lang="lv-LV" dirty="0" smtClean="0"/>
              <a:t>.</a:t>
            </a:r>
            <a:endParaRPr lang="lv-LV" dirty="0"/>
          </a:p>
        </p:txBody>
      </p:sp>
    </p:spTree>
    <p:extLst>
      <p:ext uri="{BB962C8B-B14F-4D97-AF65-F5344CB8AC3E}">
        <p14:creationId xmlns:p14="http://schemas.microsoft.com/office/powerpoint/2010/main" val="384003212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smtClean="0"/>
              <a:t>Lobēšanas reģistri – </a:t>
            </a:r>
            <a:r>
              <a:rPr lang="lv-LV" b="1" dirty="0"/>
              <a:t>Apvienotā Karaliste </a:t>
            </a:r>
            <a:r>
              <a:rPr lang="lv-LV" b="1" dirty="0" smtClean="0"/>
              <a:t> (1)</a:t>
            </a:r>
            <a:endParaRPr lang="lv-LV" dirty="0"/>
          </a:p>
        </p:txBody>
      </p:sp>
      <p:sp>
        <p:nvSpPr>
          <p:cNvPr id="3" name="Content Placeholder 2"/>
          <p:cNvSpPr>
            <a:spLocks noGrp="1"/>
          </p:cNvSpPr>
          <p:nvPr>
            <p:ph idx="1"/>
          </p:nvPr>
        </p:nvSpPr>
        <p:spPr>
          <a:xfrm>
            <a:off x="692727" y="1487056"/>
            <a:ext cx="10661073" cy="4636654"/>
          </a:xfrm>
        </p:spPr>
        <p:txBody>
          <a:bodyPr>
            <a:normAutofit/>
          </a:bodyPr>
          <a:lstStyle/>
          <a:p>
            <a:r>
              <a:rPr lang="lv-LV" dirty="0"/>
              <a:t>Apvienotās Karalistes valdība 2015. gada 25. martā uzsāka Konsultantu Lobētāju reģistru: tika izveidots obligātais konsultantu lobētāju reģistrs, lai reģistrētu visus “tiešos sakarus” ar ministriem vai pastāvīgajiem sekretāriem saistībā ar likumdošanu vai valdības funkcijām. Reģistrētājiem ieviesta gada abonēšanas maksa. Klientu informācija jāatjaunina reizi ceturksnī.</a:t>
            </a:r>
          </a:p>
          <a:p>
            <a:r>
              <a:rPr lang="lv-LV" dirty="0"/>
              <a:t>Organizācijai jāpievienojas reģistram, ja tā veic konsultantu lobēšanas darbību, kā noteikts 2014. gada likumā (</a:t>
            </a:r>
            <a:r>
              <a:rPr lang="lv-LV" dirty="0" err="1"/>
              <a:t>Transparency</a:t>
            </a:r>
            <a:r>
              <a:rPr lang="lv-LV" dirty="0"/>
              <a:t> </a:t>
            </a:r>
            <a:r>
              <a:rPr lang="lv-LV" dirty="0" err="1"/>
              <a:t>of</a:t>
            </a:r>
            <a:r>
              <a:rPr lang="lv-LV" dirty="0"/>
              <a:t> </a:t>
            </a:r>
            <a:r>
              <a:rPr lang="lv-LV" dirty="0" err="1"/>
              <a:t>Lobbying</a:t>
            </a:r>
            <a:r>
              <a:rPr lang="lv-LV" dirty="0"/>
              <a:t>, </a:t>
            </a:r>
            <a:r>
              <a:rPr lang="lv-LV" dirty="0" err="1"/>
              <a:t>Non-Party</a:t>
            </a:r>
            <a:r>
              <a:rPr lang="lv-LV" dirty="0"/>
              <a:t> </a:t>
            </a:r>
            <a:r>
              <a:rPr lang="lv-LV" dirty="0" err="1"/>
              <a:t>Campaigning</a:t>
            </a:r>
            <a:r>
              <a:rPr lang="lv-LV" dirty="0"/>
              <a:t> </a:t>
            </a:r>
            <a:r>
              <a:rPr lang="lv-LV" dirty="0" err="1"/>
              <a:t>and</a:t>
            </a:r>
            <a:r>
              <a:rPr lang="lv-LV" dirty="0"/>
              <a:t> </a:t>
            </a:r>
            <a:r>
              <a:rPr lang="lv-LV" dirty="0" err="1"/>
              <a:t>Trade</a:t>
            </a:r>
            <a:r>
              <a:rPr lang="lv-LV" dirty="0"/>
              <a:t> </a:t>
            </a:r>
            <a:r>
              <a:rPr lang="lv-LV" dirty="0" err="1"/>
              <a:t>Union</a:t>
            </a:r>
            <a:r>
              <a:rPr lang="lv-LV" dirty="0"/>
              <a:t> </a:t>
            </a:r>
            <a:r>
              <a:rPr lang="lv-LV" dirty="0" err="1"/>
              <a:t>Administration</a:t>
            </a:r>
            <a:r>
              <a:rPr lang="lv-LV" dirty="0"/>
              <a:t> </a:t>
            </a:r>
            <a:r>
              <a:rPr lang="lv-LV" dirty="0" err="1"/>
              <a:t>Act</a:t>
            </a:r>
            <a:r>
              <a:rPr lang="lv-LV" dirty="0"/>
              <a:t> 2014). Ja ir jāpievienojas reģistram, tad vispirms ir jāizveido konts.</a:t>
            </a:r>
          </a:p>
        </p:txBody>
      </p:sp>
    </p:spTree>
    <p:extLst>
      <p:ext uri="{BB962C8B-B14F-4D97-AF65-F5344CB8AC3E}">
        <p14:creationId xmlns:p14="http://schemas.microsoft.com/office/powerpoint/2010/main" val="38675452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smtClean="0"/>
              <a:t>Lobēšanas reģistri – </a:t>
            </a:r>
            <a:r>
              <a:rPr lang="lv-LV" b="1" dirty="0"/>
              <a:t>Apvienotā Karaliste </a:t>
            </a:r>
            <a:r>
              <a:rPr lang="lv-LV" b="1" dirty="0" smtClean="0"/>
              <a:t> (2)</a:t>
            </a:r>
            <a:endParaRPr lang="lv-LV" dirty="0"/>
          </a:p>
        </p:txBody>
      </p:sp>
      <p:sp>
        <p:nvSpPr>
          <p:cNvPr id="3" name="Content Placeholder 2"/>
          <p:cNvSpPr>
            <a:spLocks noGrp="1"/>
          </p:cNvSpPr>
          <p:nvPr>
            <p:ph idx="1"/>
          </p:nvPr>
        </p:nvSpPr>
        <p:spPr>
          <a:xfrm>
            <a:off x="692727" y="1487056"/>
            <a:ext cx="10661073" cy="4636654"/>
          </a:xfrm>
        </p:spPr>
        <p:txBody>
          <a:bodyPr>
            <a:normAutofit/>
          </a:bodyPr>
          <a:lstStyle/>
          <a:p>
            <a:r>
              <a:rPr lang="lv-LV" dirty="0"/>
              <a:t>Lobētājiem vajadzētu būt reģistrētiem, un tie ir atbildīgi par nepatiesu vai neprecīzu datu sniegšanu. Ziņojumi jāsniedz reizi ceturksnī, un tajos jānorāda personas vārds, kuras vārdā lobēšana tiek veikta.</a:t>
            </a:r>
          </a:p>
          <a:p>
            <a:r>
              <a:rPr lang="lv-LV" dirty="0"/>
              <a:t>Reģistrā trūkst detalizētas informācijas par lobēšanas darbībām.</a:t>
            </a:r>
          </a:p>
        </p:txBody>
      </p:sp>
    </p:spTree>
    <p:extLst>
      <p:ext uri="{BB962C8B-B14F-4D97-AF65-F5344CB8AC3E}">
        <p14:creationId xmlns:p14="http://schemas.microsoft.com/office/powerpoint/2010/main" val="20584746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smtClean="0"/>
              <a:t>Lobēšanas reģistri – </a:t>
            </a:r>
            <a:r>
              <a:rPr lang="lv-LV" b="1" dirty="0"/>
              <a:t>Katalonija</a:t>
            </a:r>
            <a:r>
              <a:rPr lang="lv-LV" b="1" dirty="0" smtClean="0"/>
              <a:t> (1)</a:t>
            </a:r>
            <a:endParaRPr lang="lv-LV" dirty="0"/>
          </a:p>
        </p:txBody>
      </p:sp>
      <p:sp>
        <p:nvSpPr>
          <p:cNvPr id="3" name="Content Placeholder 2"/>
          <p:cNvSpPr>
            <a:spLocks noGrp="1"/>
          </p:cNvSpPr>
          <p:nvPr>
            <p:ph idx="1"/>
          </p:nvPr>
        </p:nvSpPr>
        <p:spPr>
          <a:xfrm>
            <a:off x="692727" y="2632364"/>
            <a:ext cx="10661073" cy="3491346"/>
          </a:xfrm>
        </p:spPr>
        <p:txBody>
          <a:bodyPr>
            <a:normAutofit/>
          </a:bodyPr>
          <a:lstStyle/>
          <a:p>
            <a:r>
              <a:rPr lang="lv-LV" dirty="0"/>
              <a:t>Vienots interešu grupu reģistrs, kurā iekļautas visas interešu grupas, kas ietekmē lēmumu pieņemšanu.</a:t>
            </a:r>
          </a:p>
        </p:txBody>
      </p:sp>
    </p:spTree>
    <p:extLst>
      <p:ext uri="{BB962C8B-B14F-4D97-AF65-F5344CB8AC3E}">
        <p14:creationId xmlns:p14="http://schemas.microsoft.com/office/powerpoint/2010/main" val="367155402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smtClean="0"/>
              <a:t>Lobēšanas reģistri – </a:t>
            </a:r>
            <a:r>
              <a:rPr lang="lv-LV" b="1" dirty="0"/>
              <a:t>Skotija</a:t>
            </a:r>
            <a:r>
              <a:rPr lang="lv-LV" b="1" dirty="0" smtClean="0"/>
              <a:t> (1)</a:t>
            </a:r>
            <a:endParaRPr lang="lv-LV" dirty="0"/>
          </a:p>
        </p:txBody>
      </p:sp>
      <p:sp>
        <p:nvSpPr>
          <p:cNvPr id="3" name="Content Placeholder 2"/>
          <p:cNvSpPr>
            <a:spLocks noGrp="1"/>
          </p:cNvSpPr>
          <p:nvPr>
            <p:ph idx="1"/>
          </p:nvPr>
        </p:nvSpPr>
        <p:spPr>
          <a:xfrm>
            <a:off x="692727" y="1588655"/>
            <a:ext cx="10661073" cy="4535055"/>
          </a:xfrm>
        </p:spPr>
        <p:txBody>
          <a:bodyPr>
            <a:normAutofit fontScale="92500" lnSpcReduction="10000"/>
          </a:bodyPr>
          <a:lstStyle/>
          <a:p>
            <a:pPr marL="0" indent="0">
              <a:buNone/>
            </a:pPr>
            <a:r>
              <a:rPr lang="lv-LV" dirty="0"/>
              <a:t>Kopš 2018. gada 12. marta šī lobēšanas reģistra vietne jāizmanto ikvienam, kurš iesaistās regulētā lobēšanā, lai reģistrētu informāciju par savām darbībām. Reģistrā informāciju var meklēt ikviens, kuram ir interese par notikušo regulēto lobēšanas darbību.</a:t>
            </a:r>
          </a:p>
          <a:p>
            <a:pPr marL="0" indent="0">
              <a:buNone/>
            </a:pPr>
            <a:r>
              <a:rPr lang="lv-LV" dirty="0"/>
              <a:t>Regulēta lobēšana ietver tikai tādu lobēšanu, ja tā notiek klātienē ar:</a:t>
            </a:r>
          </a:p>
          <a:p>
            <a:r>
              <a:rPr lang="lv-LV" dirty="0" smtClean="0"/>
              <a:t>Skotijas </a:t>
            </a:r>
            <a:r>
              <a:rPr lang="lv-LV" dirty="0"/>
              <a:t>parlamenta locekļiem</a:t>
            </a:r>
          </a:p>
          <a:p>
            <a:r>
              <a:rPr lang="lv-LV" dirty="0" smtClean="0"/>
              <a:t>Skotijas </a:t>
            </a:r>
            <a:r>
              <a:rPr lang="lv-LV" dirty="0"/>
              <a:t>valdības locekļiem (t. sk. Skotijas juriskonsultiem)</a:t>
            </a:r>
          </a:p>
          <a:p>
            <a:r>
              <a:rPr lang="lv-LV" dirty="0" smtClean="0"/>
              <a:t>jaunākajiem </a:t>
            </a:r>
            <a:r>
              <a:rPr lang="lv-LV" dirty="0"/>
              <a:t>Skotijas ministriem (Junior </a:t>
            </a:r>
            <a:r>
              <a:rPr lang="lv-LV" dirty="0" err="1"/>
              <a:t>Scottish</a:t>
            </a:r>
            <a:r>
              <a:rPr lang="lv-LV" dirty="0"/>
              <a:t> </a:t>
            </a:r>
            <a:r>
              <a:rPr lang="lv-LV" dirty="0" err="1"/>
              <a:t>Ministers</a:t>
            </a:r>
            <a:endParaRPr lang="lv-LV" dirty="0"/>
          </a:p>
          <a:p>
            <a:r>
              <a:rPr lang="lv-LV" dirty="0" smtClean="0"/>
              <a:t>Skotijas </a:t>
            </a:r>
            <a:r>
              <a:rPr lang="lv-LV" dirty="0"/>
              <a:t>valdības pastāvīgo sekretāru (</a:t>
            </a:r>
            <a:r>
              <a:rPr lang="lv-LV" dirty="0" err="1"/>
              <a:t>The</a:t>
            </a:r>
            <a:r>
              <a:rPr lang="lv-LV" dirty="0"/>
              <a:t> </a:t>
            </a:r>
            <a:r>
              <a:rPr lang="lv-LV" dirty="0" err="1"/>
              <a:t>Permanent</a:t>
            </a:r>
            <a:r>
              <a:rPr lang="lv-LV" dirty="0"/>
              <a:t> </a:t>
            </a:r>
            <a:r>
              <a:rPr lang="lv-LV" dirty="0" err="1"/>
              <a:t>Secretary</a:t>
            </a:r>
            <a:r>
              <a:rPr lang="lv-LV" dirty="0"/>
              <a:t> </a:t>
            </a:r>
            <a:r>
              <a:rPr lang="lv-LV" dirty="0" err="1"/>
              <a:t>of</a:t>
            </a:r>
            <a:r>
              <a:rPr lang="lv-LV" dirty="0"/>
              <a:t> </a:t>
            </a:r>
            <a:r>
              <a:rPr lang="lv-LV" dirty="0" err="1"/>
              <a:t>the</a:t>
            </a:r>
            <a:r>
              <a:rPr lang="lv-LV" dirty="0"/>
              <a:t> </a:t>
            </a:r>
            <a:r>
              <a:rPr lang="lv-LV" dirty="0" err="1"/>
              <a:t>Scottish</a:t>
            </a:r>
            <a:r>
              <a:rPr lang="lv-LV" dirty="0"/>
              <a:t> </a:t>
            </a:r>
            <a:r>
              <a:rPr lang="lv-LV" dirty="0" err="1"/>
              <a:t>Government</a:t>
            </a:r>
            <a:r>
              <a:rPr lang="lv-LV" dirty="0"/>
              <a:t>)</a:t>
            </a:r>
          </a:p>
          <a:p>
            <a:r>
              <a:rPr lang="lv-LV" dirty="0" smtClean="0"/>
              <a:t>Skotijas </a:t>
            </a:r>
            <a:r>
              <a:rPr lang="lv-LV" dirty="0"/>
              <a:t>valdības īpašajiem konsultantiem</a:t>
            </a:r>
          </a:p>
        </p:txBody>
      </p:sp>
    </p:spTree>
    <p:extLst>
      <p:ext uri="{BB962C8B-B14F-4D97-AF65-F5344CB8AC3E}">
        <p14:creationId xmlns:p14="http://schemas.microsoft.com/office/powerpoint/2010/main" val="31001232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smtClean="0"/>
              <a:t>Lobēšanas reģistri – </a:t>
            </a:r>
            <a:r>
              <a:rPr lang="lv-LV" b="1" dirty="0"/>
              <a:t>Īrija</a:t>
            </a:r>
            <a:r>
              <a:rPr lang="lv-LV" b="1" dirty="0" smtClean="0"/>
              <a:t> (1)</a:t>
            </a:r>
            <a:endParaRPr lang="lv-LV" dirty="0"/>
          </a:p>
        </p:txBody>
      </p:sp>
      <p:sp>
        <p:nvSpPr>
          <p:cNvPr id="3" name="Content Placeholder 2"/>
          <p:cNvSpPr>
            <a:spLocks noGrp="1"/>
          </p:cNvSpPr>
          <p:nvPr>
            <p:ph idx="1"/>
          </p:nvPr>
        </p:nvSpPr>
        <p:spPr>
          <a:xfrm>
            <a:off x="692727" y="1588655"/>
            <a:ext cx="10661073" cy="4535055"/>
          </a:xfrm>
        </p:spPr>
        <p:txBody>
          <a:bodyPr>
            <a:normAutofit fontScale="92500" lnSpcReduction="20000"/>
          </a:bodyPr>
          <a:lstStyle/>
          <a:p>
            <a:pPr marL="0" indent="0">
              <a:buNone/>
            </a:pPr>
            <a:r>
              <a:rPr lang="lv-LV" dirty="0"/>
              <a:t>3 reizes gadā (aprīļa, augusta un decembra beigās) lobētāji sniedz informāciju par visām reizēm, kad kontaktējušies ar publiskās varas institūciju pārstāvjiem vai to pienākumu izpildītājiem saistībā ar tiesību aktu un/vai politikas izstrādi vai tiesību aktu grozījumiem, kā arī grantiem un līgumiem, attiecībā uz kuriem veiktas lobēšanas darbības. Reģistrēšanās lobētāju reģistrā – ar nelieliem izņēmumiem – ir obligāta.</a:t>
            </a:r>
          </a:p>
          <a:p>
            <a:r>
              <a:rPr lang="lv-LV" dirty="0"/>
              <a:t>Lobēšanas reģistrs ir paredzēts, lai sniegtu sabiedrībai informāciju par:</a:t>
            </a:r>
          </a:p>
          <a:p>
            <a:pPr marL="0" indent="0">
              <a:buNone/>
            </a:pPr>
            <a:r>
              <a:rPr lang="lv-LV" dirty="0"/>
              <a:t>• Kas lobē</a:t>
            </a:r>
          </a:p>
          <a:p>
            <a:pPr marL="0" indent="0">
              <a:buNone/>
            </a:pPr>
            <a:r>
              <a:rPr lang="lv-LV" dirty="0"/>
              <a:t>• Kuru vārdā tiek veikta lobēšana</a:t>
            </a:r>
          </a:p>
          <a:p>
            <a:pPr marL="0" indent="0">
              <a:buNone/>
            </a:pPr>
            <a:r>
              <a:rPr lang="lv-LV" dirty="0"/>
              <a:t>• Kādi ir lobēšanas jautājumi</a:t>
            </a:r>
          </a:p>
          <a:p>
            <a:pPr marL="0" indent="0">
              <a:buNone/>
            </a:pPr>
            <a:r>
              <a:rPr lang="lv-LV" dirty="0"/>
              <a:t>• Kāds ir paredzētais lobēšanas rezultāts</a:t>
            </a:r>
          </a:p>
          <a:p>
            <a:pPr marL="0" indent="0">
              <a:buNone/>
            </a:pPr>
            <a:r>
              <a:rPr lang="lv-LV" dirty="0"/>
              <a:t>• Kas tiek lobēts</a:t>
            </a:r>
          </a:p>
        </p:txBody>
      </p:sp>
    </p:spTree>
    <p:extLst>
      <p:ext uri="{BB962C8B-B14F-4D97-AF65-F5344CB8AC3E}">
        <p14:creationId xmlns:p14="http://schemas.microsoft.com/office/powerpoint/2010/main" val="19477667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smtClean="0"/>
              <a:t>Lobēšanas reģistri – </a:t>
            </a:r>
            <a:r>
              <a:rPr lang="lv-LV" b="1" dirty="0"/>
              <a:t>Īrija</a:t>
            </a:r>
            <a:r>
              <a:rPr lang="lv-LV" b="1" dirty="0" smtClean="0"/>
              <a:t> (2)</a:t>
            </a:r>
            <a:endParaRPr lang="lv-LV" dirty="0"/>
          </a:p>
        </p:txBody>
      </p:sp>
      <p:sp>
        <p:nvSpPr>
          <p:cNvPr id="3" name="Content Placeholder 2"/>
          <p:cNvSpPr>
            <a:spLocks noGrp="1"/>
          </p:cNvSpPr>
          <p:nvPr>
            <p:ph idx="1"/>
          </p:nvPr>
        </p:nvSpPr>
        <p:spPr>
          <a:xfrm>
            <a:off x="692727" y="2918691"/>
            <a:ext cx="10661073" cy="3205019"/>
          </a:xfrm>
        </p:spPr>
        <p:txBody>
          <a:bodyPr>
            <a:normAutofit/>
          </a:bodyPr>
          <a:lstStyle/>
          <a:p>
            <a:pPr marL="0" indent="0">
              <a:buNone/>
            </a:pPr>
            <a:r>
              <a:rPr lang="lv-LV" dirty="0"/>
              <a:t>Lobētāju reģistrā jānorāda tās personas vārds, ar kuru lobētājs kontaktējies (lobētā persona), pārrunātais jautājums, atbildīgā persona (persona, kura veikusi lobēšanu) un lobēšanas klients (persona, kuras interesēs veikta lobēšana).</a:t>
            </a:r>
          </a:p>
        </p:txBody>
      </p:sp>
    </p:spTree>
    <p:extLst>
      <p:ext uri="{BB962C8B-B14F-4D97-AF65-F5344CB8AC3E}">
        <p14:creationId xmlns:p14="http://schemas.microsoft.com/office/powerpoint/2010/main" val="2267112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Definīcija</a:t>
            </a:r>
            <a:r>
              <a:rPr lang="lv-LV" dirty="0"/>
              <a:t> – EDSO</a:t>
            </a:r>
          </a:p>
        </p:txBody>
      </p:sp>
      <p:sp>
        <p:nvSpPr>
          <p:cNvPr id="3" name="Content Placeholder 2"/>
          <p:cNvSpPr>
            <a:spLocks noGrp="1"/>
          </p:cNvSpPr>
          <p:nvPr>
            <p:ph idx="1"/>
          </p:nvPr>
        </p:nvSpPr>
        <p:spPr>
          <a:xfrm>
            <a:off x="838200" y="1825625"/>
            <a:ext cx="10515600" cy="1582593"/>
          </a:xfrm>
        </p:spPr>
        <p:txBody>
          <a:bodyPr>
            <a:normAutofit lnSpcReduction="10000"/>
          </a:bodyPr>
          <a:lstStyle/>
          <a:p>
            <a:r>
              <a:rPr lang="lv-LV" dirty="0"/>
              <a:t>Interešu aizstāvība ir ikviena tieša vai netieša saziņa ar amatpersonām, politikas veidotājiem vai viņu pārstāvjiem ar mērķi ietekmēt publisku lēmumu pieņemšanu. kuru veic kādas organizētas grupas interesēs</a:t>
            </a:r>
          </a:p>
          <a:p>
            <a:pPr marL="0" indent="0">
              <a:buNone/>
            </a:pPr>
            <a:endParaRPr lang="lv-LV" dirty="0"/>
          </a:p>
        </p:txBody>
      </p:sp>
    </p:spTree>
    <p:extLst>
      <p:ext uri="{BB962C8B-B14F-4D97-AF65-F5344CB8AC3E}">
        <p14:creationId xmlns:p14="http://schemas.microsoft.com/office/powerpoint/2010/main" val="35200124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7966"/>
          </a:xfrm>
        </p:spPr>
        <p:txBody>
          <a:bodyPr>
            <a:normAutofit/>
          </a:bodyPr>
          <a:lstStyle/>
          <a:p>
            <a:r>
              <a:rPr lang="lv-LV" b="1" u="sng" dirty="0" smtClean="0"/>
              <a:t>Lobēšanas reģistri – </a:t>
            </a:r>
            <a:r>
              <a:rPr lang="lv-LV" b="1" dirty="0"/>
              <a:t>Ungārija</a:t>
            </a:r>
            <a:r>
              <a:rPr lang="lv-LV" b="1" dirty="0" smtClean="0"/>
              <a:t> (1)</a:t>
            </a:r>
            <a:endParaRPr lang="lv-LV" dirty="0"/>
          </a:p>
        </p:txBody>
      </p:sp>
      <p:sp>
        <p:nvSpPr>
          <p:cNvPr id="3" name="Content Placeholder 2"/>
          <p:cNvSpPr>
            <a:spLocks noGrp="1"/>
          </p:cNvSpPr>
          <p:nvPr>
            <p:ph idx="1"/>
          </p:nvPr>
        </p:nvSpPr>
        <p:spPr>
          <a:xfrm>
            <a:off x="692727" y="1588655"/>
            <a:ext cx="10661073" cy="4535055"/>
          </a:xfrm>
        </p:spPr>
        <p:txBody>
          <a:bodyPr>
            <a:normAutofit/>
          </a:bodyPr>
          <a:lstStyle/>
          <a:p>
            <a:pPr marL="0" indent="0">
              <a:buNone/>
            </a:pPr>
            <a:r>
              <a:rPr lang="lv-LV" dirty="0"/>
              <a:t>Saskaņā ar Centrālo Tieslietu biroju, kas ir lobētāju un lobēšanas organizāciju reģistra vadošā institūcija, procedūra, kas bija noteikta 2006. gada XLIX likumā par lobēšanas darbībām, nevar turpināties, izslēdzot iespēju reģistrēties. Reģistrs tika slēgts 2011. gadā, un tajā esošie dati tika dzēsti 2014. gadā. Parlamenta ēkā nav oficiālas ieejas iespējas. Lobētāji un lobēšanas organizācijas ir zaudējušas savas privilēģijas un pienākumus. </a:t>
            </a:r>
            <a:r>
              <a:rPr lang="en-GB" dirty="0" err="1"/>
              <a:t>Viņiem</a:t>
            </a:r>
            <a:r>
              <a:rPr lang="en-GB" dirty="0"/>
              <a:t> </a:t>
            </a:r>
            <a:r>
              <a:rPr lang="en-GB" dirty="0" err="1"/>
              <a:t>bija</a:t>
            </a:r>
            <a:r>
              <a:rPr lang="en-GB" dirty="0"/>
              <a:t> </a:t>
            </a:r>
            <a:r>
              <a:rPr lang="en-GB" dirty="0" err="1"/>
              <a:t>jāatgriež</a:t>
            </a:r>
            <a:r>
              <a:rPr lang="en-GB" dirty="0"/>
              <a:t> </a:t>
            </a:r>
            <a:r>
              <a:rPr lang="en-GB" dirty="0" err="1"/>
              <a:t>savas</a:t>
            </a:r>
            <a:r>
              <a:rPr lang="en-GB" dirty="0"/>
              <a:t> </a:t>
            </a:r>
            <a:r>
              <a:rPr lang="en-GB" dirty="0" err="1"/>
              <a:t>lobētāju</a:t>
            </a:r>
            <a:r>
              <a:rPr lang="en-GB" dirty="0"/>
              <a:t> licences.</a:t>
            </a:r>
            <a:endParaRPr lang="lv-LV" dirty="0"/>
          </a:p>
        </p:txBody>
      </p:sp>
    </p:spTree>
    <p:extLst>
      <p:ext uri="{BB962C8B-B14F-4D97-AF65-F5344CB8AC3E}">
        <p14:creationId xmlns:p14="http://schemas.microsoft.com/office/powerpoint/2010/main" val="3646313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a:t>Lobēšanas likuma tvērums un informācija par lobēšanas reģistriem </a:t>
            </a:r>
            <a:endParaRPr lang="lv-LV" dirty="0"/>
          </a:p>
        </p:txBody>
      </p:sp>
      <p:sp>
        <p:nvSpPr>
          <p:cNvPr id="3" name="Content Placeholder 2"/>
          <p:cNvSpPr>
            <a:spLocks noGrp="1"/>
          </p:cNvSpPr>
          <p:nvPr>
            <p:ph idx="1"/>
          </p:nvPr>
        </p:nvSpPr>
        <p:spPr>
          <a:xfrm>
            <a:off x="838200" y="1825625"/>
            <a:ext cx="10515600" cy="4353502"/>
          </a:xfrm>
        </p:spPr>
        <p:txBody>
          <a:bodyPr>
            <a:normAutofit fontScale="92500"/>
          </a:bodyPr>
          <a:lstStyle/>
          <a:p>
            <a:r>
              <a:rPr lang="lv-LV" dirty="0"/>
              <a:t>1) Likuma tvēruma jautājumi –</a:t>
            </a:r>
          </a:p>
          <a:p>
            <a:r>
              <a:rPr lang="lv-LV" dirty="0"/>
              <a:t>	a) lēmumu pieņemšanas līmenis – Saeima, valdība, pašvaldība</a:t>
            </a:r>
          </a:p>
          <a:p>
            <a:r>
              <a:rPr lang="lv-LV" dirty="0"/>
              <a:t>	b) interešu pārstāvji, uz kuriem attiektos likuma tvērums –  bizness, asociācijas, NVO, valsts un pašvaldību iestādes, domnīcas, ārvalstu valdības un organizācijas, profesionāli lobētāji, arodbiedrības u.c.</a:t>
            </a:r>
          </a:p>
          <a:p>
            <a:pPr marL="0" indent="0">
              <a:buNone/>
            </a:pPr>
            <a:endParaRPr lang="lv-LV" dirty="0"/>
          </a:p>
          <a:p>
            <a:r>
              <a:rPr lang="lv-LV" dirty="0"/>
              <a:t>2) Kāda informācija būtu ietverama reģistrā par lobēšanas aktivitātēm?</a:t>
            </a:r>
          </a:p>
          <a:p>
            <a:r>
              <a:rPr lang="lv-LV" dirty="0"/>
              <a:t>3) Kāds varētu izskatīties reģistrs? Vai tas ir viens vai katrai institūcijai savs?</a:t>
            </a:r>
          </a:p>
          <a:p>
            <a:pPr marL="0" indent="0">
              <a:buNone/>
            </a:pPr>
            <a:endParaRPr lang="lv-LV" dirty="0"/>
          </a:p>
        </p:txBody>
      </p:sp>
    </p:spTree>
    <p:extLst>
      <p:ext uri="{BB962C8B-B14F-4D97-AF65-F5344CB8AC3E}">
        <p14:creationId xmlns:p14="http://schemas.microsoft.com/office/powerpoint/2010/main" val="2959274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u="sng" dirty="0"/>
              <a:t>Likuma tvērums </a:t>
            </a:r>
            <a:r>
              <a:rPr lang="lv-LV" dirty="0"/>
              <a:t>-</a:t>
            </a:r>
            <a:r>
              <a:rPr lang="lv-LV" b="1" u="sng" dirty="0"/>
              <a:t> lēmumu pieņemšanas līmenis </a:t>
            </a:r>
            <a:endParaRPr lang="lv-LV" dirty="0"/>
          </a:p>
        </p:txBody>
      </p:sp>
      <p:sp>
        <p:nvSpPr>
          <p:cNvPr id="3" name="Content Placeholder 2"/>
          <p:cNvSpPr>
            <a:spLocks noGrp="1"/>
          </p:cNvSpPr>
          <p:nvPr>
            <p:ph idx="1"/>
          </p:nvPr>
        </p:nvSpPr>
        <p:spPr>
          <a:xfrm>
            <a:off x="838200" y="1825625"/>
            <a:ext cx="10515600" cy="4353502"/>
          </a:xfrm>
        </p:spPr>
        <p:txBody>
          <a:bodyPr>
            <a:normAutofit/>
          </a:bodyPr>
          <a:lstStyle/>
          <a:p>
            <a:pPr marL="0" indent="0">
              <a:buNone/>
            </a:pPr>
            <a:r>
              <a:rPr lang="lv-LV" b="1" dirty="0"/>
              <a:t>Unitārās valstīs lobēšanas tiesiskais regulējums (ja tāds ir) aptver publiskās varas institūcijas, </a:t>
            </a:r>
            <a:r>
              <a:rPr lang="lv-LV" b="1" dirty="0" err="1"/>
              <a:t>citstarp</a:t>
            </a:r>
            <a:r>
              <a:rPr lang="lv-LV" b="1" dirty="0"/>
              <a:t> arī pašvaldības. Federālās valstīs vai valstīs ar spēcīgu reģionālo autonomiju var atšķirties regulējums nacionālajā un </a:t>
            </a:r>
            <a:r>
              <a:rPr lang="lv-LV" b="1" dirty="0" err="1"/>
              <a:t>subnacionālajā</a:t>
            </a:r>
            <a:r>
              <a:rPr lang="lv-LV" b="1" dirty="0"/>
              <a:t> līmenī. </a:t>
            </a:r>
            <a:endParaRPr lang="lv-LV" dirty="0"/>
          </a:p>
        </p:txBody>
      </p:sp>
    </p:spTree>
    <p:extLst>
      <p:ext uri="{BB962C8B-B14F-4D97-AF65-F5344CB8AC3E}">
        <p14:creationId xmlns:p14="http://schemas.microsoft.com/office/powerpoint/2010/main" val="1440703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u="sng" dirty="0"/>
              <a:t>Likuma tvērums </a:t>
            </a:r>
            <a:r>
              <a:rPr lang="lv-LV" dirty="0"/>
              <a:t>-</a:t>
            </a:r>
            <a:r>
              <a:rPr lang="lv-LV" b="1" u="sng" dirty="0"/>
              <a:t> lēmumu pieņemšanas līmenis </a:t>
            </a:r>
            <a:r>
              <a:rPr lang="lv-LV" b="1" u="sng" dirty="0" smtClean="0"/>
              <a:t>- </a:t>
            </a:r>
            <a:r>
              <a:rPr lang="lv-LV" b="1" dirty="0"/>
              <a:t>Eiropas Padomes Ministru komiteja </a:t>
            </a:r>
            <a:endParaRPr lang="lv-LV" dirty="0"/>
          </a:p>
        </p:txBody>
      </p:sp>
      <p:sp>
        <p:nvSpPr>
          <p:cNvPr id="3" name="Content Placeholder 2"/>
          <p:cNvSpPr>
            <a:spLocks noGrp="1"/>
          </p:cNvSpPr>
          <p:nvPr>
            <p:ph idx="1"/>
          </p:nvPr>
        </p:nvSpPr>
        <p:spPr>
          <a:xfrm>
            <a:off x="838200" y="1825625"/>
            <a:ext cx="10515600" cy="4353502"/>
          </a:xfrm>
        </p:spPr>
        <p:txBody>
          <a:bodyPr>
            <a:normAutofit lnSpcReduction="10000"/>
          </a:bodyPr>
          <a:lstStyle/>
          <a:p>
            <a:r>
              <a:rPr lang="lv-LV" dirty="0"/>
              <a:t>EPMK rekomendācijās lobēšana tiek definēta kā “noteiktu interešu veicināšana komunikācijas ceļā ar publisku amatpersonu” un kā “daļa no strukturētas un organizētas darbības nolūkā ietekmēt sabiedrisko lēmumu pieņemšanu” (</a:t>
            </a:r>
            <a:r>
              <a:rPr lang="lv-LV" i="1" u="sng" dirty="0" err="1">
                <a:hlinkClick r:id="rId2"/>
              </a:rPr>
              <a:t>CoE</a:t>
            </a:r>
            <a:r>
              <a:rPr lang="lv-LV" u="sng" dirty="0">
                <a:hlinkClick r:id="rId2"/>
              </a:rPr>
              <a:t>, 2017</a:t>
            </a:r>
            <a:r>
              <a:rPr lang="lv-LV" dirty="0"/>
              <a:t>). Šajā kontekstā ar lēmumu pieņemšanu tiek saprasta sabiedrisko lēmumu pieņemšana visplašākajā nozīmē dažādos pārvaldības līmeņos. Savukārt ar lobēto personu (personu, pie kuras tiek veiktas lobēšanas darbības) tiek saprastas publiska amatpersona. </a:t>
            </a:r>
          </a:p>
          <a:p>
            <a:pPr marL="0" indent="0">
              <a:buNone/>
            </a:pPr>
            <a:r>
              <a:rPr lang="lv-LV" u="sng" dirty="0"/>
              <a:t>Lobētā persona</a:t>
            </a:r>
            <a:r>
              <a:rPr lang="lv-LV" dirty="0"/>
              <a:t> Publiska amatpersona lobēšanas kontekstā ir jebkura persona, kas veic publisku funkciju un ir vēlēta amatpersona, algots darbinieks vai citādā veidā iesaistīta likumdevējvaras un izpildvaras darbībā (</a:t>
            </a:r>
            <a:r>
              <a:rPr lang="lv-LV" i="1" dirty="0" err="1"/>
              <a:t>executive</a:t>
            </a:r>
            <a:r>
              <a:rPr lang="lv-LV" i="1" dirty="0"/>
              <a:t> </a:t>
            </a:r>
            <a:r>
              <a:rPr lang="lv-LV" i="1" dirty="0" err="1"/>
              <a:t>branch</a:t>
            </a:r>
            <a:r>
              <a:rPr lang="lv-LV" dirty="0"/>
              <a:t>) (</a:t>
            </a:r>
            <a:r>
              <a:rPr lang="lv-LV" dirty="0" err="1"/>
              <a:t>CoE</a:t>
            </a:r>
            <a:r>
              <a:rPr lang="lv-LV" dirty="0"/>
              <a:t>, 2017).</a:t>
            </a:r>
          </a:p>
          <a:p>
            <a:pPr marL="0" indent="0">
              <a:buNone/>
            </a:pPr>
            <a:endParaRPr lang="lv-LV" dirty="0"/>
          </a:p>
        </p:txBody>
      </p:sp>
    </p:spTree>
    <p:extLst>
      <p:ext uri="{BB962C8B-B14F-4D97-AF65-F5344CB8AC3E}">
        <p14:creationId xmlns:p14="http://schemas.microsoft.com/office/powerpoint/2010/main" val="3641632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u="sng" dirty="0"/>
              <a:t>Likuma tvērums </a:t>
            </a:r>
            <a:r>
              <a:rPr lang="lv-LV" dirty="0"/>
              <a:t>-</a:t>
            </a:r>
            <a:r>
              <a:rPr lang="lv-LV" b="1" u="sng" dirty="0"/>
              <a:t> lēmumu pieņemšanas līmenis </a:t>
            </a:r>
            <a:r>
              <a:rPr lang="lv-LV" b="1" u="sng" dirty="0" smtClean="0"/>
              <a:t>- </a:t>
            </a:r>
            <a:r>
              <a:rPr lang="lv-LV" b="1" dirty="0"/>
              <a:t>Eiropas Padomes Ministru komiteja </a:t>
            </a:r>
            <a:endParaRPr lang="lv-LV" dirty="0"/>
          </a:p>
        </p:txBody>
      </p:sp>
      <p:sp>
        <p:nvSpPr>
          <p:cNvPr id="3" name="Content Placeholder 2"/>
          <p:cNvSpPr>
            <a:spLocks noGrp="1"/>
          </p:cNvSpPr>
          <p:nvPr>
            <p:ph idx="1"/>
          </p:nvPr>
        </p:nvSpPr>
        <p:spPr>
          <a:xfrm>
            <a:off x="838200" y="1825625"/>
            <a:ext cx="10515600" cy="4353502"/>
          </a:xfrm>
        </p:spPr>
        <p:txBody>
          <a:bodyPr>
            <a:normAutofit fontScale="92500" lnSpcReduction="10000"/>
          </a:bodyPr>
          <a:lstStyle/>
          <a:p>
            <a:r>
              <a:rPr lang="lv-LV" dirty="0"/>
              <a:t>EPMK izpratnē Publiskā lēmumu pieņemšana, kuru cenšas ietekmēt lobētāji, visbiežāk ietver: </a:t>
            </a:r>
          </a:p>
          <a:p>
            <a:pPr lvl="0"/>
            <a:r>
              <a:rPr lang="lv-LV" dirty="0"/>
              <a:t>likumdošanas priekšlikumu izstrādi; </a:t>
            </a:r>
          </a:p>
          <a:p>
            <a:pPr lvl="0"/>
            <a:r>
              <a:rPr lang="lv-LV" dirty="0"/>
              <a:t>jebkura normatīvā akta ierosināšanu, grozīšanu, virzīšanu pieņemšanai vai atcelšanu;</a:t>
            </a:r>
          </a:p>
          <a:p>
            <a:pPr lvl="0"/>
            <a:r>
              <a:rPr lang="lv-LV" dirty="0"/>
              <a:t>dažādu politikas programmu izstrādi un grozīšanu;</a:t>
            </a:r>
          </a:p>
          <a:p>
            <a:pPr lvl="0"/>
            <a:r>
              <a:rPr lang="lv-LV" dirty="0"/>
              <a:t>dotācijas, licences, ieguldījuma vai cita veida finanšu resursu piešķiršanu vai atcelšanu (finanšu vai natūras veidā, piemēram, kādas personas iecelšana amatā) u. c.  </a:t>
            </a:r>
          </a:p>
          <a:p>
            <a:r>
              <a:rPr lang="lv-LV" b="1" dirty="0"/>
              <a:t>Pašvaldību līmenī</a:t>
            </a:r>
            <a:r>
              <a:rPr lang="lv-LV" dirty="0"/>
              <a:t> nozīmīga publisko lēmumu pieņemšanas joma ir teritorijas attīstības plānojuma izstrāde un grozīšana (</a:t>
            </a:r>
            <a:r>
              <a:rPr lang="lv-LV" i="1" u="sng" dirty="0" err="1">
                <a:hlinkClick r:id="rId2"/>
              </a:rPr>
              <a:t>CoE</a:t>
            </a:r>
            <a:r>
              <a:rPr lang="lv-LV" u="sng" dirty="0">
                <a:hlinkClick r:id="rId2"/>
              </a:rPr>
              <a:t>, 2017</a:t>
            </a:r>
            <a:r>
              <a:rPr lang="lv-LV" dirty="0"/>
              <a:t>). </a:t>
            </a:r>
          </a:p>
          <a:p>
            <a:pPr marL="0" indent="0">
              <a:buNone/>
            </a:pPr>
            <a:endParaRPr lang="lv-LV" dirty="0"/>
          </a:p>
        </p:txBody>
      </p:sp>
    </p:spTree>
    <p:extLst>
      <p:ext uri="{BB962C8B-B14F-4D97-AF65-F5344CB8AC3E}">
        <p14:creationId xmlns:p14="http://schemas.microsoft.com/office/powerpoint/2010/main" val="38087355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Lobēšanas tiesiskā regulējuma izstrāde 1vers</Template>
  <TotalTime>172</TotalTime>
  <Words>3720</Words>
  <Application>Microsoft Office PowerPoint</Application>
  <PresentationFormat>Widescreen</PresentationFormat>
  <Paragraphs>294</Paragraphs>
  <Slides>50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50</vt:i4>
      </vt:variant>
    </vt:vector>
  </HeadingPairs>
  <TitlesOfParts>
    <vt:vector size="55" baseType="lpstr">
      <vt:lpstr>Arial</vt:lpstr>
      <vt:lpstr>Calibri</vt:lpstr>
      <vt:lpstr>Calibri Light</vt:lpstr>
      <vt:lpstr>Times New Roman</vt:lpstr>
      <vt:lpstr>Office Theme</vt:lpstr>
      <vt:lpstr>Lobēšanas tiesiskā  regulējuma izstrāde  5.februāris</vt:lpstr>
      <vt:lpstr>Iepriekšējā sēdē spriestais</vt:lpstr>
      <vt:lpstr>Iespējamais nosaukums</vt:lpstr>
      <vt:lpstr>Mērķis</vt:lpstr>
      <vt:lpstr>Definīcija – EDSO</vt:lpstr>
      <vt:lpstr>Lobēšanas likuma tvērums un informācija par lobēšanas reģistriem </vt:lpstr>
      <vt:lpstr>Likuma tvērums - lēmumu pieņemšanas līmenis </vt:lpstr>
      <vt:lpstr>Likuma tvērums - lēmumu pieņemšanas līmenis - Eiropas Padomes Ministru komiteja </vt:lpstr>
      <vt:lpstr>Likuma tvērums - lēmumu pieņemšanas līmenis - Eiropas Padomes Ministru komiteja </vt:lpstr>
      <vt:lpstr>Likuma tvērums - lēmumu pieņemšanas līmenis - Īrija  </vt:lpstr>
      <vt:lpstr>Likuma tvērums - lēmumu pieņemšanas līmenis - projekts Latvijā  </vt:lpstr>
      <vt:lpstr>Likuma tvērums – interešu pārstāvji, uz kuriem attiecas lobēšanas regulējums </vt:lpstr>
      <vt:lpstr>Likuma tvērums – interešu pārstāvji, uz kuriem attiecas lobēšanas regulējums - Eiropas Padomes Ministru komiteja </vt:lpstr>
      <vt:lpstr>Likuma tvērums – interešu pārstāvji, uz kuriem attiecas lobēšanas regulējums - Lobēšana atklātības likumprojekts Latvijā (1) </vt:lpstr>
      <vt:lpstr>Likuma tvērums – interešu pārstāvji, uz kuriem attiecas lobēšanas regulējums - Lobēšana atklātības likumprojekts Latvijā (1) </vt:lpstr>
      <vt:lpstr>EK caurskatāmības reģistrs </vt:lpstr>
      <vt:lpstr>Īrija</vt:lpstr>
      <vt:lpstr>Lobēšanas reģistri </vt:lpstr>
      <vt:lpstr>Lobēšanas reģistri - Eiropas Padomes Ministru komitejas rekomendācijas </vt:lpstr>
      <vt:lpstr>Lobēšanas reģistri - Eiropas Padomes Ministru komitejas rekomendācijas </vt:lpstr>
      <vt:lpstr>Lobēšanas reģistri - Lobēšana atklātības likumprojekts Latvijā (1)</vt:lpstr>
      <vt:lpstr>Lobēšanas reģistri - Lobēšana atklātības likumprojekts Latvijā (2)</vt:lpstr>
      <vt:lpstr>Lobēšanas reģistri - Dānija</vt:lpstr>
      <vt:lpstr>Lobēšanas reģistri – Francija (1)</vt:lpstr>
      <vt:lpstr>Lobēšanas reģistri – Francija (2)</vt:lpstr>
      <vt:lpstr>Lobēšanas reģistri – Francija (3)</vt:lpstr>
      <vt:lpstr>Lobēšanas reģistri – Francija (4)</vt:lpstr>
      <vt:lpstr>Lobēšanas reģistri – Francija (5)</vt:lpstr>
      <vt:lpstr>Lobēšanas reģistri – Itālija (1)</vt:lpstr>
      <vt:lpstr>Lobēšanas reģistri – Itālija (2)</vt:lpstr>
      <vt:lpstr>Lobēšanas reģistri – Itālija (3)</vt:lpstr>
      <vt:lpstr>Lobēšanas reģistri – Itālija (4)</vt:lpstr>
      <vt:lpstr>Lobēšanas reģistri – Lietuva (1)</vt:lpstr>
      <vt:lpstr>Lobēšanas reģistri – Polija (1)</vt:lpstr>
      <vt:lpstr>Lobēšanas reģistri – Nīderlande (1)</vt:lpstr>
      <vt:lpstr>Lobēšanas reģistri – Beļģija (1)</vt:lpstr>
      <vt:lpstr>Lobēšanas reģistri – Beļģija (2)</vt:lpstr>
      <vt:lpstr>Lobēšanas reģistri – Austrija (1)</vt:lpstr>
      <vt:lpstr>Lobēšanas reģistri – Austrija (2)</vt:lpstr>
      <vt:lpstr>Lobēšanas reģistri – Horvātija (1)</vt:lpstr>
      <vt:lpstr>Lobēšanas reģistri – Rumānija (1)</vt:lpstr>
      <vt:lpstr>Lobēšanas reģistri – Vācija (1)</vt:lpstr>
      <vt:lpstr>Lobēšanas reģistri – Slovēnija (1)</vt:lpstr>
      <vt:lpstr>Lobēšanas reģistri – Apvienotā Karaliste  (1)</vt:lpstr>
      <vt:lpstr>Lobēšanas reģistri – Apvienotā Karaliste  (2)</vt:lpstr>
      <vt:lpstr>Lobēšanas reģistri – Katalonija (1)</vt:lpstr>
      <vt:lpstr>Lobēšanas reģistri – Skotija (1)</vt:lpstr>
      <vt:lpstr>Lobēšanas reģistri – Īrija (1)</vt:lpstr>
      <vt:lpstr>Lobēšanas reģistri – Īrija (2)</vt:lpstr>
      <vt:lpstr>Lobēšanas reģistri – Ungārija (1)</vt:lpstr>
    </vt:vector>
  </TitlesOfParts>
  <Company>LR SAEIMA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Lobēšanas tiesiskā regulējuma izstrāde</dc:title>
  <dc:creator>Lauris Bokišs</dc:creator>
  <cp:lastModifiedBy>_</cp:lastModifiedBy>
  <cp:revision>16</cp:revision>
  <dcterms:created xsi:type="dcterms:W3CDTF">2020-02-05T10:13:35Z</dcterms:created>
  <dcterms:modified xsi:type="dcterms:W3CDTF">2020-02-05T13:46:50Z</dcterms:modified>
</cp:coreProperties>
</file>